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1" r:id="rId5"/>
    <p:sldId id="260" r:id="rId6"/>
    <p:sldId id="259" r:id="rId7"/>
    <p:sldId id="258" r:id="rId8"/>
    <p:sldId id="267" r:id="rId9"/>
    <p:sldId id="266" r:id="rId10"/>
    <p:sldId id="265" r:id="rId11"/>
    <p:sldId id="264" r:id="rId12"/>
    <p:sldId id="263" r:id="rId13"/>
    <p:sldId id="269" r:id="rId14"/>
    <p:sldId id="26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5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jdat güngör" userId="509983f38f34a117" providerId="LiveId" clId="{40D319B6-962A-430F-B0C7-8BA13B95FCE1}"/>
    <pc:docChg chg="undo custSel modSld">
      <pc:chgData name="müjdat güngör" userId="509983f38f34a117" providerId="LiveId" clId="{40D319B6-962A-430F-B0C7-8BA13B95FCE1}" dt="2025-05-20T21:32:54.536" v="5" actId="20577"/>
      <pc:docMkLst>
        <pc:docMk/>
      </pc:docMkLst>
      <pc:sldChg chg="addSp delSp modSp mod">
        <pc:chgData name="müjdat güngör" userId="509983f38f34a117" providerId="LiveId" clId="{40D319B6-962A-430F-B0C7-8BA13B95FCE1}" dt="2025-05-20T21:32:54.536" v="5" actId="20577"/>
        <pc:sldMkLst>
          <pc:docMk/>
          <pc:sldMk cId="1878790644" sldId="259"/>
        </pc:sldMkLst>
        <pc:spChg chg="add del mod">
          <ac:chgData name="müjdat güngör" userId="509983f38f34a117" providerId="LiveId" clId="{40D319B6-962A-430F-B0C7-8BA13B95FCE1}" dt="2025-05-20T21:32:54.536" v="5" actId="20577"/>
          <ac:spMkLst>
            <pc:docMk/>
            <pc:sldMk cId="1878790644" sldId="259"/>
            <ac:spMk id="3" creationId="{86A7E1EA-C0B9-6AD6-46C0-347770A9C0F4}"/>
          </ac:spMkLst>
        </pc:spChg>
      </pc:sldChg>
    </pc:docChg>
  </pc:docChgLst>
  <pc:docChgLst>
    <pc:chgData name="müjdat güngör" userId="509983f38f34a117" providerId="LiveId" clId="{833C35EA-E64F-4705-BD0E-90A01059A4AD}"/>
    <pc:docChg chg="custSel delSld modSld">
      <pc:chgData name="müjdat güngör" userId="509983f38f34a117" providerId="LiveId" clId="{833C35EA-E64F-4705-BD0E-90A01059A4AD}" dt="2025-05-19T18:09:28.608" v="316" actId="20577"/>
      <pc:docMkLst>
        <pc:docMk/>
      </pc:docMkLst>
      <pc:sldChg chg="modSp mod">
        <pc:chgData name="müjdat güngör" userId="509983f38f34a117" providerId="LiveId" clId="{833C35EA-E64F-4705-BD0E-90A01059A4AD}" dt="2025-05-19T17:46:43.822" v="5" actId="20577"/>
        <pc:sldMkLst>
          <pc:docMk/>
          <pc:sldMk cId="3084432494" sldId="257"/>
        </pc:sldMkLst>
        <pc:spChg chg="mod">
          <ac:chgData name="müjdat güngör" userId="509983f38f34a117" providerId="LiveId" clId="{833C35EA-E64F-4705-BD0E-90A01059A4AD}" dt="2025-05-19T17:45:53.502" v="0"/>
          <ac:spMkLst>
            <pc:docMk/>
            <pc:sldMk cId="3084432494" sldId="257"/>
            <ac:spMk id="5" creationId="{340CE270-3C0D-DAD1-CE71-6BA0B3AAAD34}"/>
          </ac:spMkLst>
        </pc:spChg>
        <pc:spChg chg="mod">
          <ac:chgData name="müjdat güngör" userId="509983f38f34a117" providerId="LiveId" clId="{833C35EA-E64F-4705-BD0E-90A01059A4AD}" dt="2025-05-19T17:46:43.822" v="5" actId="20577"/>
          <ac:spMkLst>
            <pc:docMk/>
            <pc:sldMk cId="3084432494" sldId="257"/>
            <ac:spMk id="7" creationId="{777EB7E0-45A6-198A-C7B2-B9EC96E808B3}"/>
          </ac:spMkLst>
        </pc:spChg>
      </pc:sldChg>
      <pc:sldChg chg="modSp mod">
        <pc:chgData name="müjdat güngör" userId="509983f38f34a117" providerId="LiveId" clId="{833C35EA-E64F-4705-BD0E-90A01059A4AD}" dt="2025-05-19T17:51:43.712" v="58"/>
        <pc:sldMkLst>
          <pc:docMk/>
          <pc:sldMk cId="2923972695" sldId="258"/>
        </pc:sldMkLst>
        <pc:spChg chg="mod">
          <ac:chgData name="müjdat güngör" userId="509983f38f34a117" providerId="LiveId" clId="{833C35EA-E64F-4705-BD0E-90A01059A4AD}" dt="2025-05-19T17:51:43.712" v="58"/>
          <ac:spMkLst>
            <pc:docMk/>
            <pc:sldMk cId="2923972695" sldId="258"/>
            <ac:spMk id="3" creationId="{C99A05A9-2A6B-C29A-2421-F951B29ED58E}"/>
          </ac:spMkLst>
        </pc:spChg>
      </pc:sldChg>
      <pc:sldChg chg="modSp mod">
        <pc:chgData name="müjdat güngör" userId="509983f38f34a117" providerId="LiveId" clId="{833C35EA-E64F-4705-BD0E-90A01059A4AD}" dt="2025-05-19T17:50:45.732" v="45" actId="20577"/>
        <pc:sldMkLst>
          <pc:docMk/>
          <pc:sldMk cId="1878790644" sldId="259"/>
        </pc:sldMkLst>
        <pc:spChg chg="mod">
          <ac:chgData name="müjdat güngör" userId="509983f38f34a117" providerId="LiveId" clId="{833C35EA-E64F-4705-BD0E-90A01059A4AD}" dt="2025-05-19T17:50:45.732" v="45" actId="20577"/>
          <ac:spMkLst>
            <pc:docMk/>
            <pc:sldMk cId="1878790644" sldId="259"/>
            <ac:spMk id="3" creationId="{86A7E1EA-C0B9-6AD6-46C0-347770A9C0F4}"/>
          </ac:spMkLst>
        </pc:spChg>
      </pc:sldChg>
      <pc:sldChg chg="modSp mod">
        <pc:chgData name="müjdat güngör" userId="509983f38f34a117" providerId="LiveId" clId="{833C35EA-E64F-4705-BD0E-90A01059A4AD}" dt="2025-05-19T17:49:26.930" v="35" actId="20577"/>
        <pc:sldMkLst>
          <pc:docMk/>
          <pc:sldMk cId="2709958224" sldId="260"/>
        </pc:sldMkLst>
        <pc:spChg chg="mod">
          <ac:chgData name="müjdat güngör" userId="509983f38f34a117" providerId="LiveId" clId="{833C35EA-E64F-4705-BD0E-90A01059A4AD}" dt="2025-05-19T17:49:26.930" v="35" actId="20577"/>
          <ac:spMkLst>
            <pc:docMk/>
            <pc:sldMk cId="2709958224" sldId="260"/>
            <ac:spMk id="3" creationId="{100D8102-0F28-8E87-9C4B-668CC85598C6}"/>
          </ac:spMkLst>
        </pc:spChg>
      </pc:sldChg>
      <pc:sldChg chg="delSp modSp mod">
        <pc:chgData name="müjdat güngör" userId="509983f38f34a117" providerId="LiveId" clId="{833C35EA-E64F-4705-BD0E-90A01059A4AD}" dt="2025-05-19T17:48:53.215" v="30" actId="20577"/>
        <pc:sldMkLst>
          <pc:docMk/>
          <pc:sldMk cId="1100933785" sldId="261"/>
        </pc:sldMkLst>
        <pc:spChg chg="mod">
          <ac:chgData name="müjdat güngör" userId="509983f38f34a117" providerId="LiveId" clId="{833C35EA-E64F-4705-BD0E-90A01059A4AD}" dt="2025-05-19T17:48:53.215" v="30" actId="20577"/>
          <ac:spMkLst>
            <pc:docMk/>
            <pc:sldMk cId="1100933785" sldId="261"/>
            <ac:spMk id="3" creationId="{6DF999E4-40CF-4A3B-9CA3-6EA7117B7270}"/>
          </ac:spMkLst>
        </pc:spChg>
        <pc:picChg chg="del">
          <ac:chgData name="müjdat güngör" userId="509983f38f34a117" providerId="LiveId" clId="{833C35EA-E64F-4705-BD0E-90A01059A4AD}" dt="2025-05-19T17:48:23.872" v="20" actId="478"/>
          <ac:picMkLst>
            <pc:docMk/>
            <pc:sldMk cId="1100933785" sldId="261"/>
            <ac:picMk id="4" creationId="{D6D75956-83C1-FA76-6B3F-E2BEE1E628CB}"/>
          </ac:picMkLst>
        </pc:picChg>
      </pc:sldChg>
      <pc:sldChg chg="modSp mod">
        <pc:chgData name="müjdat güngör" userId="509983f38f34a117" providerId="LiveId" clId="{833C35EA-E64F-4705-BD0E-90A01059A4AD}" dt="2025-05-19T17:47:40.051" v="16" actId="20577"/>
        <pc:sldMkLst>
          <pc:docMk/>
          <pc:sldMk cId="2955570530" sldId="262"/>
        </pc:sldMkLst>
        <pc:spChg chg="mod">
          <ac:chgData name="müjdat güngör" userId="509983f38f34a117" providerId="LiveId" clId="{833C35EA-E64F-4705-BD0E-90A01059A4AD}" dt="2025-05-19T17:47:40.051" v="16" actId="20577"/>
          <ac:spMkLst>
            <pc:docMk/>
            <pc:sldMk cId="2955570530" sldId="262"/>
            <ac:spMk id="3" creationId="{80AB29F6-8FC3-38C0-4793-0E119E7549C9}"/>
          </ac:spMkLst>
        </pc:spChg>
      </pc:sldChg>
      <pc:sldChg chg="addSp modSp mod">
        <pc:chgData name="müjdat güngör" userId="509983f38f34a117" providerId="LiveId" clId="{833C35EA-E64F-4705-BD0E-90A01059A4AD}" dt="2025-05-19T17:56:05.675" v="107"/>
        <pc:sldMkLst>
          <pc:docMk/>
          <pc:sldMk cId="4186204392" sldId="263"/>
        </pc:sldMkLst>
        <pc:spChg chg="mod">
          <ac:chgData name="müjdat güngör" userId="509983f38f34a117" providerId="LiveId" clId="{833C35EA-E64F-4705-BD0E-90A01059A4AD}" dt="2025-05-19T17:55:45.940" v="105" actId="20577"/>
          <ac:spMkLst>
            <pc:docMk/>
            <pc:sldMk cId="4186204392" sldId="263"/>
            <ac:spMk id="3" creationId="{D76AF165-833B-57A3-EBEF-C0C5C39406C1}"/>
          </ac:spMkLst>
        </pc:spChg>
        <pc:spChg chg="add mod">
          <ac:chgData name="müjdat güngör" userId="509983f38f34a117" providerId="LiveId" clId="{833C35EA-E64F-4705-BD0E-90A01059A4AD}" dt="2025-05-19T17:56:05.675" v="107"/>
          <ac:spMkLst>
            <pc:docMk/>
            <pc:sldMk cId="4186204392" sldId="263"/>
            <ac:spMk id="4" creationId="{808FD738-F842-4A15-A1D6-9FA4F1626ED6}"/>
          </ac:spMkLst>
        </pc:spChg>
        <pc:graphicFrameChg chg="add mod">
          <ac:chgData name="müjdat güngör" userId="509983f38f34a117" providerId="LiveId" clId="{833C35EA-E64F-4705-BD0E-90A01059A4AD}" dt="2025-05-19T17:55:57.983" v="106"/>
          <ac:graphicFrameMkLst>
            <pc:docMk/>
            <pc:sldMk cId="4186204392" sldId="263"/>
            <ac:graphicFrameMk id="2" creationId="{BF061890-B015-6738-EE60-61EF3A6EAF45}"/>
          </ac:graphicFrameMkLst>
        </pc:graphicFrameChg>
      </pc:sldChg>
      <pc:sldChg chg="modSp mod">
        <pc:chgData name="müjdat güngör" userId="509983f38f34a117" providerId="LiveId" clId="{833C35EA-E64F-4705-BD0E-90A01059A4AD}" dt="2025-05-19T17:55:23.143" v="101" actId="20577"/>
        <pc:sldMkLst>
          <pc:docMk/>
          <pc:sldMk cId="3407320959" sldId="264"/>
        </pc:sldMkLst>
        <pc:spChg chg="mod">
          <ac:chgData name="müjdat güngör" userId="509983f38f34a117" providerId="LiveId" clId="{833C35EA-E64F-4705-BD0E-90A01059A4AD}" dt="2025-05-19T17:55:23.143" v="101" actId="20577"/>
          <ac:spMkLst>
            <pc:docMk/>
            <pc:sldMk cId="3407320959" sldId="264"/>
            <ac:spMk id="4" creationId="{CF88142C-07C3-AB62-86E6-906F086E2700}"/>
          </ac:spMkLst>
        </pc:spChg>
      </pc:sldChg>
      <pc:sldChg chg="modSp mod">
        <pc:chgData name="müjdat güngör" userId="509983f38f34a117" providerId="LiveId" clId="{833C35EA-E64F-4705-BD0E-90A01059A4AD}" dt="2025-05-19T17:54:41.675" v="90" actId="20577"/>
        <pc:sldMkLst>
          <pc:docMk/>
          <pc:sldMk cId="631973403" sldId="265"/>
        </pc:sldMkLst>
        <pc:spChg chg="mod">
          <ac:chgData name="müjdat güngör" userId="509983f38f34a117" providerId="LiveId" clId="{833C35EA-E64F-4705-BD0E-90A01059A4AD}" dt="2025-05-19T17:54:41.675" v="90" actId="20577"/>
          <ac:spMkLst>
            <pc:docMk/>
            <pc:sldMk cId="631973403" sldId="265"/>
            <ac:spMk id="3" creationId="{97D08FF5-62A8-DF16-A1E0-3FC3D64016C9}"/>
          </ac:spMkLst>
        </pc:spChg>
      </pc:sldChg>
      <pc:sldChg chg="modSp mod">
        <pc:chgData name="müjdat güngör" userId="509983f38f34a117" providerId="LiveId" clId="{833C35EA-E64F-4705-BD0E-90A01059A4AD}" dt="2025-05-19T17:53:41.183" v="78" actId="20577"/>
        <pc:sldMkLst>
          <pc:docMk/>
          <pc:sldMk cId="1703066600" sldId="266"/>
        </pc:sldMkLst>
        <pc:spChg chg="mod">
          <ac:chgData name="müjdat güngör" userId="509983f38f34a117" providerId="LiveId" clId="{833C35EA-E64F-4705-BD0E-90A01059A4AD}" dt="2025-05-19T17:53:41.183" v="78" actId="20577"/>
          <ac:spMkLst>
            <pc:docMk/>
            <pc:sldMk cId="1703066600" sldId="266"/>
            <ac:spMk id="3" creationId="{9525C9D3-2E4D-BC17-6E57-9440F16A0BDE}"/>
          </ac:spMkLst>
        </pc:spChg>
      </pc:sldChg>
      <pc:sldChg chg="modSp mod">
        <pc:chgData name="müjdat güngör" userId="509983f38f34a117" providerId="LiveId" clId="{833C35EA-E64F-4705-BD0E-90A01059A4AD}" dt="2025-05-19T17:53:07.228" v="70" actId="20577"/>
        <pc:sldMkLst>
          <pc:docMk/>
          <pc:sldMk cId="314636056" sldId="267"/>
        </pc:sldMkLst>
        <pc:spChg chg="mod">
          <ac:chgData name="müjdat güngör" userId="509983f38f34a117" providerId="LiveId" clId="{833C35EA-E64F-4705-BD0E-90A01059A4AD}" dt="2025-05-19T17:53:07.228" v="70" actId="20577"/>
          <ac:spMkLst>
            <pc:docMk/>
            <pc:sldMk cId="314636056" sldId="267"/>
            <ac:spMk id="3" creationId="{951E111D-1E00-7397-9071-EC60B4FA15FA}"/>
          </ac:spMkLst>
        </pc:spChg>
      </pc:sldChg>
      <pc:sldChg chg="modSp mod">
        <pc:chgData name="müjdat güngör" userId="509983f38f34a117" providerId="LiveId" clId="{833C35EA-E64F-4705-BD0E-90A01059A4AD}" dt="2025-05-19T18:09:28.608" v="316" actId="20577"/>
        <pc:sldMkLst>
          <pc:docMk/>
          <pc:sldMk cId="1575552908" sldId="268"/>
        </pc:sldMkLst>
        <pc:spChg chg="mod">
          <ac:chgData name="müjdat güngör" userId="509983f38f34a117" providerId="LiveId" clId="{833C35EA-E64F-4705-BD0E-90A01059A4AD}" dt="2025-05-19T18:09:28.608" v="316" actId="20577"/>
          <ac:spMkLst>
            <pc:docMk/>
            <pc:sldMk cId="1575552908" sldId="268"/>
            <ac:spMk id="3" creationId="{928453E1-50A7-BEB0-DB95-0FA282243789}"/>
          </ac:spMkLst>
        </pc:spChg>
      </pc:sldChg>
      <pc:sldChg chg="addSp delSp modSp mod">
        <pc:chgData name="müjdat güngör" userId="509983f38f34a117" providerId="LiveId" clId="{833C35EA-E64F-4705-BD0E-90A01059A4AD}" dt="2025-05-19T18:07:46.497" v="291" actId="20577"/>
        <pc:sldMkLst>
          <pc:docMk/>
          <pc:sldMk cId="3151166683" sldId="269"/>
        </pc:sldMkLst>
        <pc:spChg chg="mod">
          <ac:chgData name="müjdat güngör" userId="509983f38f34a117" providerId="LiveId" clId="{833C35EA-E64F-4705-BD0E-90A01059A4AD}" dt="2025-05-19T18:07:46.497" v="291" actId="20577"/>
          <ac:spMkLst>
            <pc:docMk/>
            <pc:sldMk cId="3151166683" sldId="269"/>
            <ac:spMk id="3" creationId="{BA9B5CAE-DB11-246D-65A3-5C8A4B4FC402}"/>
          </ac:spMkLst>
        </pc:spChg>
        <pc:spChg chg="add del mod">
          <ac:chgData name="müjdat güngör" userId="509983f38f34a117" providerId="LiveId" clId="{833C35EA-E64F-4705-BD0E-90A01059A4AD}" dt="2025-05-19T17:56:34.421" v="112" actId="21"/>
          <ac:spMkLst>
            <pc:docMk/>
            <pc:sldMk cId="3151166683" sldId="269"/>
            <ac:spMk id="4" creationId="{91F0C395-8F28-7626-4379-7706C62F2678}"/>
          </ac:spMkLst>
        </pc:spChg>
        <pc:spChg chg="add del mod">
          <ac:chgData name="müjdat güngör" userId="509983f38f34a117" providerId="LiveId" clId="{833C35EA-E64F-4705-BD0E-90A01059A4AD}" dt="2025-05-19T17:57:02.776" v="118" actId="21"/>
          <ac:spMkLst>
            <pc:docMk/>
            <pc:sldMk cId="3151166683" sldId="269"/>
            <ac:spMk id="6" creationId="{C33AA995-1BA9-9E54-8236-FAF5DFA12E64}"/>
          </ac:spMkLst>
        </pc:spChg>
        <pc:spChg chg="add del mod">
          <ac:chgData name="müjdat güngör" userId="509983f38f34a117" providerId="LiveId" clId="{833C35EA-E64F-4705-BD0E-90A01059A4AD}" dt="2025-05-19T17:57:25.437" v="122" actId="21"/>
          <ac:spMkLst>
            <pc:docMk/>
            <pc:sldMk cId="3151166683" sldId="269"/>
            <ac:spMk id="8" creationId="{BAC7F6AE-2308-1F8A-D0B3-8F6DEFD6999F}"/>
          </ac:spMkLst>
        </pc:spChg>
        <pc:spChg chg="add mod">
          <ac:chgData name="müjdat güngör" userId="509983f38f34a117" providerId="LiveId" clId="{833C35EA-E64F-4705-BD0E-90A01059A4AD}" dt="2025-05-19T17:58:38.313" v="156" actId="1076"/>
          <ac:spMkLst>
            <pc:docMk/>
            <pc:sldMk cId="3151166683" sldId="269"/>
            <ac:spMk id="10" creationId="{6271156D-452F-0C4D-6D7E-1922DEEEC654}"/>
          </ac:spMkLst>
        </pc:spChg>
        <pc:spChg chg="add del mod">
          <ac:chgData name="müjdat güngör" userId="509983f38f34a117" providerId="LiveId" clId="{833C35EA-E64F-4705-BD0E-90A01059A4AD}" dt="2025-05-19T18:00:53.636" v="164" actId="21"/>
          <ac:spMkLst>
            <pc:docMk/>
            <pc:sldMk cId="3151166683" sldId="269"/>
            <ac:spMk id="12" creationId="{58953714-EA11-D183-F77B-ED8BBF9BDAF7}"/>
          </ac:spMkLst>
        </pc:spChg>
        <pc:spChg chg="add mod">
          <ac:chgData name="müjdat güngör" userId="509983f38f34a117" providerId="LiveId" clId="{833C35EA-E64F-4705-BD0E-90A01059A4AD}" dt="2025-05-19T18:02:06.199" v="169"/>
          <ac:spMkLst>
            <pc:docMk/>
            <pc:sldMk cId="3151166683" sldId="269"/>
            <ac:spMk id="14" creationId="{DFC4B4DD-EBE0-1514-DD7F-3FEE36AC162D}"/>
          </ac:spMkLst>
        </pc:spChg>
        <pc:graphicFrameChg chg="add mod modGraphic">
          <ac:chgData name="müjdat güngör" userId="509983f38f34a117" providerId="LiveId" clId="{833C35EA-E64F-4705-BD0E-90A01059A4AD}" dt="2025-05-19T17:56:29.230" v="110" actId="2164"/>
          <ac:graphicFrameMkLst>
            <pc:docMk/>
            <pc:sldMk cId="3151166683" sldId="269"/>
            <ac:graphicFrameMk id="2" creationId="{44158970-6ACF-70C6-229F-E6556D26195C}"/>
          </ac:graphicFrameMkLst>
        </pc:graphicFrameChg>
        <pc:graphicFrameChg chg="add del mod">
          <ac:chgData name="müjdat güngör" userId="509983f38f34a117" providerId="LiveId" clId="{833C35EA-E64F-4705-BD0E-90A01059A4AD}" dt="2025-05-19T17:57:02.776" v="118" actId="21"/>
          <ac:graphicFrameMkLst>
            <pc:docMk/>
            <pc:sldMk cId="3151166683" sldId="269"/>
            <ac:graphicFrameMk id="5" creationId="{FB27DDA5-C2C9-527A-59D9-4D227ECAEE7E}"/>
          </ac:graphicFrameMkLst>
        </pc:graphicFrameChg>
        <pc:graphicFrameChg chg="add del mod">
          <ac:chgData name="müjdat güngör" userId="509983f38f34a117" providerId="LiveId" clId="{833C35EA-E64F-4705-BD0E-90A01059A4AD}" dt="2025-05-19T17:57:25.437" v="122" actId="21"/>
          <ac:graphicFrameMkLst>
            <pc:docMk/>
            <pc:sldMk cId="3151166683" sldId="269"/>
            <ac:graphicFrameMk id="7" creationId="{B659D2D9-06EB-DEDC-5284-280E13728D9A}"/>
          </ac:graphicFrameMkLst>
        </pc:graphicFrameChg>
        <pc:graphicFrameChg chg="add del mod modGraphic">
          <ac:chgData name="müjdat güngör" userId="509983f38f34a117" providerId="LiveId" clId="{833C35EA-E64F-4705-BD0E-90A01059A4AD}" dt="2025-05-19T18:00:30.676" v="160" actId="21"/>
          <ac:graphicFrameMkLst>
            <pc:docMk/>
            <pc:sldMk cId="3151166683" sldId="269"/>
            <ac:graphicFrameMk id="9" creationId="{1960C51F-952E-9E94-28B5-0C8E57AED363}"/>
          </ac:graphicFrameMkLst>
        </pc:graphicFrameChg>
        <pc:graphicFrameChg chg="add del mod">
          <ac:chgData name="müjdat güngör" userId="509983f38f34a117" providerId="LiveId" clId="{833C35EA-E64F-4705-BD0E-90A01059A4AD}" dt="2025-05-19T18:00:53.636" v="164" actId="21"/>
          <ac:graphicFrameMkLst>
            <pc:docMk/>
            <pc:sldMk cId="3151166683" sldId="269"/>
            <ac:graphicFrameMk id="11" creationId="{C4A36257-331A-1B58-2DE3-5A7848598945}"/>
          </ac:graphicFrameMkLst>
        </pc:graphicFrameChg>
        <pc:graphicFrameChg chg="add mod">
          <ac:chgData name="müjdat güngör" userId="509983f38f34a117" providerId="LiveId" clId="{833C35EA-E64F-4705-BD0E-90A01059A4AD}" dt="2025-05-19T18:02:01.793" v="168"/>
          <ac:graphicFrameMkLst>
            <pc:docMk/>
            <pc:sldMk cId="3151166683" sldId="269"/>
            <ac:graphicFrameMk id="13" creationId="{78A3065E-3A8F-9740-CEB8-95E7FBC53105}"/>
          </ac:graphicFrameMkLst>
        </pc:graphicFrameChg>
      </pc:sldChg>
      <pc:sldChg chg="del">
        <pc:chgData name="müjdat güngör" userId="509983f38f34a117" providerId="LiveId" clId="{833C35EA-E64F-4705-BD0E-90A01059A4AD}" dt="2025-05-19T18:08:53.182" v="306" actId="2696"/>
        <pc:sldMkLst>
          <pc:docMk/>
          <pc:sldMk cId="2044530350" sldId="270"/>
        </pc:sldMkLst>
      </pc:sldChg>
      <pc:sldChg chg="del">
        <pc:chgData name="müjdat güngör" userId="509983f38f34a117" providerId="LiveId" clId="{833C35EA-E64F-4705-BD0E-90A01059A4AD}" dt="2025-05-19T18:09:08.897" v="311" actId="2696"/>
        <pc:sldMkLst>
          <pc:docMk/>
          <pc:sldMk cId="4150889090" sldId="271"/>
        </pc:sldMkLst>
      </pc:sldChg>
      <pc:sldChg chg="del">
        <pc:chgData name="müjdat güngör" userId="509983f38f34a117" providerId="LiveId" clId="{833C35EA-E64F-4705-BD0E-90A01059A4AD}" dt="2025-05-19T18:09:10.847" v="312" actId="2696"/>
        <pc:sldMkLst>
          <pc:docMk/>
          <pc:sldMk cId="215837269" sldId="272"/>
        </pc:sldMkLst>
      </pc:sldChg>
      <pc:sldChg chg="del">
        <pc:chgData name="müjdat güngör" userId="509983f38f34a117" providerId="LiveId" clId="{833C35EA-E64F-4705-BD0E-90A01059A4AD}" dt="2025-05-19T18:09:13.545" v="313" actId="2696"/>
        <pc:sldMkLst>
          <pc:docMk/>
          <pc:sldMk cId="3494430512" sldId="273"/>
        </pc:sldMkLst>
      </pc:sldChg>
      <pc:sldChg chg="del">
        <pc:chgData name="müjdat güngör" userId="509983f38f34a117" providerId="LiveId" clId="{833C35EA-E64F-4705-BD0E-90A01059A4AD}" dt="2025-05-19T18:09:15.655" v="314" actId="2696"/>
        <pc:sldMkLst>
          <pc:docMk/>
          <pc:sldMk cId="4276324696" sldId="274"/>
        </pc:sldMkLst>
      </pc:sldChg>
      <pc:sldChg chg="del">
        <pc:chgData name="müjdat güngör" userId="509983f38f34a117" providerId="LiveId" clId="{833C35EA-E64F-4705-BD0E-90A01059A4AD}" dt="2025-05-19T18:09:18.115" v="315" actId="2696"/>
        <pc:sldMkLst>
          <pc:docMk/>
          <pc:sldMk cId="987312126" sldId="275"/>
        </pc:sldMkLst>
      </pc:sldChg>
      <pc:sldChg chg="del">
        <pc:chgData name="müjdat güngör" userId="509983f38f34a117" providerId="LiveId" clId="{833C35EA-E64F-4705-BD0E-90A01059A4AD}" dt="2025-05-19T18:09:06.174" v="310" actId="2696"/>
        <pc:sldMkLst>
          <pc:docMk/>
          <pc:sldMk cId="315880912" sldId="277"/>
        </pc:sldMkLst>
      </pc:sldChg>
      <pc:sldChg chg="del">
        <pc:chgData name="müjdat güngör" userId="509983f38f34a117" providerId="LiveId" clId="{833C35EA-E64F-4705-BD0E-90A01059A4AD}" dt="2025-05-19T18:09:03.484" v="309" actId="2696"/>
        <pc:sldMkLst>
          <pc:docMk/>
          <pc:sldMk cId="2805586634" sldId="278"/>
        </pc:sldMkLst>
      </pc:sldChg>
      <pc:sldChg chg="del">
        <pc:chgData name="müjdat güngör" userId="509983f38f34a117" providerId="LiveId" clId="{833C35EA-E64F-4705-BD0E-90A01059A4AD}" dt="2025-05-19T18:09:01.099" v="308" actId="2696"/>
        <pc:sldMkLst>
          <pc:docMk/>
          <pc:sldMk cId="116788262" sldId="279"/>
        </pc:sldMkLst>
      </pc:sldChg>
      <pc:sldChg chg="del">
        <pc:chgData name="müjdat güngör" userId="509983f38f34a117" providerId="LiveId" clId="{833C35EA-E64F-4705-BD0E-90A01059A4AD}" dt="2025-05-19T18:08:58.291" v="307" actId="2696"/>
        <pc:sldMkLst>
          <pc:docMk/>
          <pc:sldMk cId="2114349065" sldId="28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060BF6-35CF-6824-C634-F14A5427D5D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8E48622-758B-667D-572E-0C7128621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1F2C584-2D2C-3779-6619-08C875A97AA6}"/>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5" name="Alt Bilgi Yer Tutucusu 4">
            <a:extLst>
              <a:ext uri="{FF2B5EF4-FFF2-40B4-BE49-F238E27FC236}">
                <a16:creationId xmlns:a16="http://schemas.microsoft.com/office/drawing/2014/main" id="{D8307536-9FBF-936A-B25D-DF30A9092B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439E3BF-8AF9-503D-008C-6B384173A0B6}"/>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06668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A1613E-BE55-20B0-FFF0-705CFD2FF191}"/>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5718234-037A-4EDB-CBFC-51F7E664B38E}"/>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0248244-95AE-A64B-A39A-F9F00DBD46EE}"/>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5" name="Alt Bilgi Yer Tutucusu 4">
            <a:extLst>
              <a:ext uri="{FF2B5EF4-FFF2-40B4-BE49-F238E27FC236}">
                <a16:creationId xmlns:a16="http://schemas.microsoft.com/office/drawing/2014/main" id="{86724BF1-28C0-6502-7BC6-AB245527EA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61CC244-3282-AAD8-A80A-49ABC404DFA9}"/>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175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428B5F8-85BD-4D61-042C-66FDD27D3162}"/>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B8DA697-DBA8-2F24-25B9-DF395FD9275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63F5283-3222-7AD1-03FC-60AE62E4710A}"/>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5" name="Alt Bilgi Yer Tutucusu 4">
            <a:extLst>
              <a:ext uri="{FF2B5EF4-FFF2-40B4-BE49-F238E27FC236}">
                <a16:creationId xmlns:a16="http://schemas.microsoft.com/office/drawing/2014/main" id="{9F5E409F-0E92-BB20-CA9D-B1CCB625B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39E3AA3-D7F8-D03D-E99B-4E2157B2DFF2}"/>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764618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2E1A3A-A63B-E240-497B-E098DC212C4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7FB9A8F-FF9B-1156-40BD-B261FDEA18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C0B772-C83E-0B5E-782F-A62FF0A4DBE9}"/>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5" name="Alt Bilgi Yer Tutucusu 4">
            <a:extLst>
              <a:ext uri="{FF2B5EF4-FFF2-40B4-BE49-F238E27FC236}">
                <a16:creationId xmlns:a16="http://schemas.microsoft.com/office/drawing/2014/main" id="{3C420D21-5907-DA60-A219-B5FCCDC80C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E91E0AA-0EFD-F7B5-3D33-28D7E337AC5F}"/>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8200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340CC1-2A02-F4AD-F05B-182B1D9AF6ED}"/>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3CEDE0D-368D-BF44-3967-7AA2666190E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F08580A-7E44-3451-3603-763C95032E20}"/>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5" name="Alt Bilgi Yer Tutucusu 4">
            <a:extLst>
              <a:ext uri="{FF2B5EF4-FFF2-40B4-BE49-F238E27FC236}">
                <a16:creationId xmlns:a16="http://schemas.microsoft.com/office/drawing/2014/main" id="{73D9353E-E944-A38A-A5C9-E286CC0B4A4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5FC018-E97F-1968-4DF3-A629D1E09604}"/>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2918835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C47C5-17D8-2B7B-B495-2397F95F6C0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066AFD-5B3D-0935-25C9-4148E041543B}"/>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6990415-B5E9-988D-CF37-5D45C615C7E8}"/>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0C42CAD-E6DD-3C0D-8EBE-B075D25338C0}"/>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6" name="Alt Bilgi Yer Tutucusu 5">
            <a:extLst>
              <a:ext uri="{FF2B5EF4-FFF2-40B4-BE49-F238E27FC236}">
                <a16:creationId xmlns:a16="http://schemas.microsoft.com/office/drawing/2014/main" id="{AA3CDF85-D166-469B-1C3D-6DCF5C7CCED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A385E9-C8DB-A7CE-29DB-6FFB5DD96EA1}"/>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416710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9E840F3-0BE5-F768-214B-F48F194877A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29F1A16-702B-03FD-F624-FDE618EFE2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19ED4A4-F10C-CCB2-0CAA-20E70B974D3E}"/>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2CF47F0-98FA-EB18-CA65-9D35703A85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3D99C22-849F-9C98-DBFB-C8808CB2EF2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4D6AB3B-4383-381B-E128-F350B6A890DD}"/>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8" name="Alt Bilgi Yer Tutucusu 7">
            <a:extLst>
              <a:ext uri="{FF2B5EF4-FFF2-40B4-BE49-F238E27FC236}">
                <a16:creationId xmlns:a16="http://schemas.microsoft.com/office/drawing/2014/main" id="{F230C99B-26EB-66B2-EAFC-85879903090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F33A1A2-0A63-99DA-031E-6F6A4C8F11BA}"/>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296891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FD98F6-D6B6-9744-024F-A875FAD2B8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8FFF7B6-B6B0-1777-FEE2-9A7F332F722B}"/>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4" name="Alt Bilgi Yer Tutucusu 3">
            <a:extLst>
              <a:ext uri="{FF2B5EF4-FFF2-40B4-BE49-F238E27FC236}">
                <a16:creationId xmlns:a16="http://schemas.microsoft.com/office/drawing/2014/main" id="{46F7D34E-DB9E-F6A7-2FE5-F897F6363FB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540F380E-4560-BC98-C622-8AE3C1A7270C}"/>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02189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2EB384-E7ED-1AAA-8DD2-4AE7A4EECE90}"/>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3" name="Alt Bilgi Yer Tutucusu 2">
            <a:extLst>
              <a:ext uri="{FF2B5EF4-FFF2-40B4-BE49-F238E27FC236}">
                <a16:creationId xmlns:a16="http://schemas.microsoft.com/office/drawing/2014/main" id="{892CD77F-5CAF-14B3-D0E4-F08093B2C314}"/>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9D000D8-86DA-2203-584A-72DB0D2C5F2D}"/>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1826435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DD5B8EA-EBC3-4D6C-9785-F4D1B48358D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54DDBF0-B339-D034-0430-68BD63DEF4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B2C6B61-D293-59E2-962E-AEC9F74F2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4D33196-63F7-446B-767B-1E4674253418}"/>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6" name="Alt Bilgi Yer Tutucusu 5">
            <a:extLst>
              <a:ext uri="{FF2B5EF4-FFF2-40B4-BE49-F238E27FC236}">
                <a16:creationId xmlns:a16="http://schemas.microsoft.com/office/drawing/2014/main" id="{ACF18B0A-5B04-7599-EB79-9212D46E06A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9E218A-73BE-7761-B001-D25F220FF17E}"/>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810447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0F2A34-B642-7F40-E107-B81713BA502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E9828725-88EE-7A0E-6184-9C642B1C07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7F0F23-1F18-71D8-E59D-0B806EB19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B8B8B26-857A-39F8-6C24-E37EF6E263F1}"/>
              </a:ext>
            </a:extLst>
          </p:cNvPr>
          <p:cNvSpPr>
            <a:spLocks noGrp="1"/>
          </p:cNvSpPr>
          <p:nvPr>
            <p:ph type="dt" sz="half" idx="10"/>
          </p:nvPr>
        </p:nvSpPr>
        <p:spPr/>
        <p:txBody>
          <a:bodyPr/>
          <a:lstStyle/>
          <a:p>
            <a:fld id="{953A64EF-9720-4F72-873E-828144CEA600}" type="datetimeFigureOut">
              <a:rPr lang="tr-TR" smtClean="0"/>
              <a:t>21.05.2025</a:t>
            </a:fld>
            <a:endParaRPr lang="tr-TR"/>
          </a:p>
        </p:txBody>
      </p:sp>
      <p:sp>
        <p:nvSpPr>
          <p:cNvPr id="6" name="Alt Bilgi Yer Tutucusu 5">
            <a:extLst>
              <a:ext uri="{FF2B5EF4-FFF2-40B4-BE49-F238E27FC236}">
                <a16:creationId xmlns:a16="http://schemas.microsoft.com/office/drawing/2014/main" id="{C8E9CC9F-DF4B-ADAE-20EA-BFD73724070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7BC183D-AB70-4227-A79F-AF2EA0689DF8}"/>
              </a:ext>
            </a:extLst>
          </p:cNvPr>
          <p:cNvSpPr>
            <a:spLocks noGrp="1"/>
          </p:cNvSpPr>
          <p:nvPr>
            <p:ph type="sldNum" sz="quarter" idx="12"/>
          </p:nvPr>
        </p:nvSpPr>
        <p:spPr/>
        <p:txBody>
          <a:bodyPr/>
          <a:lstStyle/>
          <a:p>
            <a:fld id="{5AA6402B-0422-40E3-A0CC-64ED2A1B7B7C}" type="slidenum">
              <a:rPr lang="tr-TR" smtClean="0"/>
              <a:t>‹#›</a:t>
            </a:fld>
            <a:endParaRPr lang="tr-TR"/>
          </a:p>
        </p:txBody>
      </p:sp>
    </p:spTree>
    <p:extLst>
      <p:ext uri="{BB962C8B-B14F-4D97-AF65-F5344CB8AC3E}">
        <p14:creationId xmlns:p14="http://schemas.microsoft.com/office/powerpoint/2010/main" val="3567190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6A13B19-BEB2-3ABC-A725-07B9E4388F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CEFE489-803F-A353-BECF-26BB52BA8E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1A8AB4B-94F2-7EEB-CF3E-C36EA53E8D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53A64EF-9720-4F72-873E-828144CEA600}" type="datetimeFigureOut">
              <a:rPr lang="tr-TR" smtClean="0"/>
              <a:t>21.05.2025</a:t>
            </a:fld>
            <a:endParaRPr lang="tr-TR"/>
          </a:p>
        </p:txBody>
      </p:sp>
      <p:sp>
        <p:nvSpPr>
          <p:cNvPr id="5" name="Alt Bilgi Yer Tutucusu 4">
            <a:extLst>
              <a:ext uri="{FF2B5EF4-FFF2-40B4-BE49-F238E27FC236}">
                <a16:creationId xmlns:a16="http://schemas.microsoft.com/office/drawing/2014/main" id="{29EFF230-C747-630C-F757-5261D09539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A8B0B848-72CF-448F-2E15-7E6A7892E1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AA6402B-0422-40E3-A0CC-64ED2A1B7B7C}" type="slidenum">
              <a:rPr lang="tr-TR" smtClean="0"/>
              <a:t>‹#›</a:t>
            </a:fld>
            <a:endParaRPr lang="tr-TR"/>
          </a:p>
        </p:txBody>
      </p:sp>
    </p:spTree>
    <p:extLst>
      <p:ext uri="{BB962C8B-B14F-4D97-AF65-F5344CB8AC3E}">
        <p14:creationId xmlns:p14="http://schemas.microsoft.com/office/powerpoint/2010/main" val="2450908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A603EB5-F368-28D6-ACD9-9E31AC2DFB11}"/>
              </a:ext>
            </a:extLst>
          </p:cNvPr>
          <p:cNvSpPr>
            <a:spLocks noGrp="1"/>
          </p:cNvSpPr>
          <p:nvPr>
            <p:ph type="ctrTitle"/>
          </p:nvPr>
        </p:nvSpPr>
        <p:spPr/>
        <p:txBody>
          <a:bodyPr/>
          <a:lstStyle/>
          <a:p>
            <a:r>
              <a:rPr lang="tr-TR" dirty="0"/>
              <a:t>Modern Mantık</a:t>
            </a:r>
          </a:p>
        </p:txBody>
      </p:sp>
      <p:sp>
        <p:nvSpPr>
          <p:cNvPr id="3" name="Alt Başlık 2">
            <a:extLst>
              <a:ext uri="{FF2B5EF4-FFF2-40B4-BE49-F238E27FC236}">
                <a16:creationId xmlns:a16="http://schemas.microsoft.com/office/drawing/2014/main" id="{5E67B293-3CC2-9FDE-D436-4F67F8513BB4}"/>
              </a:ext>
            </a:extLst>
          </p:cNvPr>
          <p:cNvSpPr>
            <a:spLocks noGrp="1"/>
          </p:cNvSpPr>
          <p:nvPr>
            <p:ph type="subTitle" idx="1"/>
          </p:nvPr>
        </p:nvSpPr>
        <p:spPr/>
        <p:txBody>
          <a:bodyPr/>
          <a:lstStyle/>
          <a:p>
            <a:r>
              <a:rPr lang="tr-TR" dirty="0"/>
              <a:t>Öğr. Gör. Müjdat GÜNGÖR</a:t>
            </a:r>
          </a:p>
        </p:txBody>
      </p:sp>
    </p:spTree>
    <p:extLst>
      <p:ext uri="{BB962C8B-B14F-4D97-AF65-F5344CB8AC3E}">
        <p14:creationId xmlns:p14="http://schemas.microsoft.com/office/powerpoint/2010/main" val="2750184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7D08FF5-62A8-DF16-A1E0-3FC3D64016C9}"/>
              </a:ext>
            </a:extLst>
          </p:cNvPr>
          <p:cNvSpPr txBox="1"/>
          <p:nvPr/>
        </p:nvSpPr>
        <p:spPr>
          <a:xfrm>
            <a:off x="1380744" y="521208"/>
            <a:ext cx="9262872" cy="6740307"/>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3. “Bazı insanlar çalışkandır” ve “Bütün çalışkanlar yüksek not alır.” gibi iki önerme niceleme mantığında nasıl gösterilebilir?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Çx</a:t>
            </a:r>
            <a:r>
              <a:rPr lang="tr-TR" sz="1800" b="0" i="0" dirty="0">
                <a:solidFill>
                  <a:srgbClr val="000000"/>
                </a:solidFill>
                <a:effectLst/>
                <a:latin typeface="Cambria Math" panose="02040503050406030204" pitchFamily="18" charset="0"/>
              </a:rPr>
              <a:t>) ˄ ∀𝑥(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Yx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Çx</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Çx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Yx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Yy) → ∃𝑥(</a:t>
            </a:r>
            <a:r>
              <a:rPr lang="tr-TR" sz="1800" b="0" i="0" dirty="0" err="1">
                <a:solidFill>
                  <a:srgbClr val="000000"/>
                </a:solidFill>
                <a:effectLst/>
                <a:latin typeface="Cambria Math" panose="02040503050406030204" pitchFamily="18" charset="0"/>
              </a:rPr>
              <a:t>Çx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Yx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Yx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Çy</a:t>
            </a:r>
            <a:r>
              <a:rPr lang="tr-TR" sz="1800" b="0" i="0" dirty="0">
                <a:solidFill>
                  <a:srgbClr val="000000"/>
                </a:solidFill>
                <a:effectLst/>
                <a:latin typeface="Cambria Math" panose="02040503050406030204" pitchFamily="18" charset="0"/>
              </a:rPr>
              <a:t>)˄ ∃𝑥(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Çx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Yx</a:t>
            </a:r>
            <a:r>
              <a:rPr lang="tr-TR" sz="1800" b="0" i="0" dirty="0">
                <a:solidFill>
                  <a:srgbClr val="000000"/>
                </a:solidFill>
                <a:effectLst/>
                <a:latin typeface="Cambria Math" panose="02040503050406030204" pitchFamily="18" charset="0"/>
              </a:rPr>
              <a:t>) ˄ ∀𝑥(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Çy</a:t>
            </a:r>
            <a:r>
              <a:rPr lang="tr-TR" sz="1800" b="0" i="0" dirty="0">
                <a:solidFill>
                  <a:srgbClr val="000000"/>
                </a:solidFill>
                <a:effectLst/>
                <a:latin typeface="Cambria Math" panose="02040503050406030204" pitchFamily="18" charset="0"/>
              </a:rPr>
              <a:t>)</a:t>
            </a:r>
            <a:r>
              <a:rPr lang="tr-TR" dirty="0"/>
              <a:t> </a:t>
            </a:r>
            <a:br>
              <a:rPr lang="tr-TR" dirty="0"/>
            </a:br>
            <a:r>
              <a:rPr lang="tr-TR" sz="1800" b="0" i="0" dirty="0">
                <a:solidFill>
                  <a:srgbClr val="000000"/>
                </a:solidFill>
                <a:effectLst/>
                <a:latin typeface="Times New Roman" panose="02020603050405020304" pitchFamily="18" charset="0"/>
              </a:rPr>
              <a:t>.</a:t>
            </a:r>
          </a:p>
          <a:p>
            <a:r>
              <a:rPr lang="tr-TR" dirty="0"/>
              <a:t> 4</a:t>
            </a:r>
            <a:r>
              <a:rPr lang="tr-TR" sz="1800" b="0" i="0" dirty="0">
                <a:solidFill>
                  <a:srgbClr val="000000"/>
                </a:solidFill>
                <a:effectLst/>
                <a:latin typeface="Times New Roman" panose="02020603050405020304" pitchFamily="18" charset="0"/>
              </a:rPr>
              <a:t>. “Bütün içecekler sıvıdır” ve “Bazı sıvılar akışkandır” gibi iki önerme niceleme mantığında nasıl gösterilir?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Sx</a:t>
            </a:r>
            <a:r>
              <a:rPr lang="tr-TR" sz="1800" b="0" i="0" dirty="0">
                <a:solidFill>
                  <a:srgbClr val="000000"/>
                </a:solidFill>
                <a:effectLst/>
                <a:latin typeface="Cambria Math" panose="02040503050406030204" pitchFamily="18" charset="0"/>
              </a:rPr>
              <a:t>) ˄∃𝑥(𝑆x ˄ </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Sy</a:t>
            </a:r>
            <a:r>
              <a:rPr lang="tr-TR" sz="1800" b="0" i="0" dirty="0">
                <a:solidFill>
                  <a:srgbClr val="000000"/>
                </a:solidFill>
                <a:effectLst/>
                <a:latin typeface="Cambria Math" panose="02040503050406030204" pitchFamily="18" charset="0"/>
              </a:rPr>
              <a:t>) ˄ ∃𝑥(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Sx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Ay) → ∃𝑥(𝐴x → </a:t>
            </a:r>
            <a:r>
              <a:rPr lang="tr-TR" sz="1800" b="0" i="0" dirty="0" err="1">
                <a:solidFill>
                  <a:srgbClr val="000000"/>
                </a:solidFill>
                <a:effectLst/>
                <a:latin typeface="Cambria Math" panose="02040503050406030204" pitchFamily="18" charset="0"/>
              </a:rPr>
              <a:t>Sx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Sx</a:t>
            </a:r>
            <a:r>
              <a:rPr lang="tr-TR" sz="1800" b="0" i="0" dirty="0">
                <a:solidFill>
                  <a:srgbClr val="000000"/>
                </a:solidFill>
                <a:effectLst/>
                <a:latin typeface="Cambria Math" panose="02040503050406030204" pitchFamily="18" charset="0"/>
              </a:rPr>
              <a:t>)˄ ∃𝑥(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a:t>
            </a:r>
          </a:p>
          <a:p>
            <a:r>
              <a:rPr lang="tr-TR" dirty="0"/>
              <a:t> </a:t>
            </a:r>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Sx</a:t>
            </a:r>
            <a:r>
              <a:rPr lang="tr-TR" sz="1800" b="0" i="0" dirty="0">
                <a:solidFill>
                  <a:srgbClr val="000000"/>
                </a:solidFill>
                <a:effectLst/>
                <a:latin typeface="Cambria Math" panose="02040503050406030204" pitchFamily="18" charset="0"/>
              </a:rPr>
              <a:t>) ˄ ∀𝑥(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Ay)</a:t>
            </a:r>
            <a:r>
              <a:rPr lang="tr-TR" dirty="0"/>
              <a:t> </a:t>
            </a:r>
            <a:br>
              <a:rPr lang="tr-TR" dirty="0"/>
            </a:br>
            <a:br>
              <a:rPr lang="tr-TR" dirty="0"/>
            </a:br>
            <a:br>
              <a:rPr lang="tr-TR" dirty="0"/>
            </a:br>
            <a:endParaRPr lang="tr-TR" dirty="0"/>
          </a:p>
          <a:p>
            <a:pPr algn="just"/>
            <a:br>
              <a:rPr lang="tr-TR" dirty="0"/>
            </a:br>
            <a:br>
              <a:rPr lang="tr-TR" dirty="0"/>
            </a:br>
            <a:br>
              <a:rPr lang="tr-TR" dirty="0"/>
            </a:br>
            <a:endParaRPr lang="tr-TR" dirty="0"/>
          </a:p>
        </p:txBody>
      </p:sp>
    </p:spTree>
    <p:extLst>
      <p:ext uri="{BB962C8B-B14F-4D97-AF65-F5344CB8AC3E}">
        <p14:creationId xmlns:p14="http://schemas.microsoft.com/office/powerpoint/2010/main" val="631973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a:extLst>
              <a:ext uri="{FF2B5EF4-FFF2-40B4-BE49-F238E27FC236}">
                <a16:creationId xmlns:a16="http://schemas.microsoft.com/office/drawing/2014/main" id="{CF88142C-07C3-AB62-86E6-906F086E2700}"/>
              </a:ext>
            </a:extLst>
          </p:cNvPr>
          <p:cNvSpPr txBox="1"/>
          <p:nvPr/>
        </p:nvSpPr>
        <p:spPr>
          <a:xfrm>
            <a:off x="585216" y="448056"/>
            <a:ext cx="8842248" cy="5355312"/>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5. “Tüm kapılar çeliktendir” ve “Bazı çelikler metaldir” gibi iki önerme niceleme mantığında nasıl gösterilebilir?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Cambria Math" panose="02040503050406030204" pitchFamily="18" charset="0"/>
              </a:rPr>
              <a:t>∃𝑥(𝐾x ˄ </a:t>
            </a:r>
            <a:r>
              <a:rPr lang="tr-TR" sz="1800" b="0" i="0" dirty="0" err="1">
                <a:solidFill>
                  <a:srgbClr val="000000"/>
                </a:solidFill>
                <a:effectLst/>
                <a:latin typeface="Cambria Math" panose="02040503050406030204" pitchFamily="18" charset="0"/>
              </a:rPr>
              <a:t>Mx</a:t>
            </a:r>
            <a:r>
              <a:rPr lang="tr-TR" sz="1800" b="0" i="0" dirty="0">
                <a:solidFill>
                  <a:srgbClr val="000000"/>
                </a:solidFill>
                <a:effectLst/>
                <a:latin typeface="Cambria Math" panose="02040503050406030204" pitchFamily="18" charset="0"/>
              </a:rPr>
              <a:t>) ˄ ∀𝑥(</a:t>
            </a:r>
            <a:r>
              <a:rPr lang="tr-TR" sz="1800" b="0" i="0" dirty="0" err="1">
                <a:solidFill>
                  <a:srgbClr val="000000"/>
                </a:solidFill>
                <a:effectLst/>
                <a:latin typeface="Cambria Math" panose="02040503050406030204" pitchFamily="18" charset="0"/>
              </a:rPr>
              <a:t>Çy</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Kx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Mx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Ky</a:t>
            </a:r>
            <a:r>
              <a:rPr lang="tr-TR" sz="1800" b="0" i="0" dirty="0">
                <a:solidFill>
                  <a:srgbClr val="000000"/>
                </a:solidFill>
                <a:effectLst/>
                <a:latin typeface="Cambria Math" panose="02040503050406030204" pitchFamily="18" charset="0"/>
              </a:rPr>
              <a:t>) ˄ ∃𝑥(𝐾x ˄ </a:t>
            </a:r>
            <a:r>
              <a:rPr lang="tr-TR" sz="1800" b="0" i="0" dirty="0" err="1">
                <a:solidFill>
                  <a:srgbClr val="000000"/>
                </a:solidFill>
                <a:effectLst/>
                <a:latin typeface="Cambria Math" panose="02040503050406030204" pitchFamily="18" charset="0"/>
              </a:rPr>
              <a:t>Çx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Kx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Çx</a:t>
            </a:r>
            <a:r>
              <a:rPr lang="tr-TR" sz="1800" b="0" i="0" dirty="0">
                <a:solidFill>
                  <a:srgbClr val="000000"/>
                </a:solidFill>
                <a:effectLst/>
                <a:latin typeface="Cambria Math" panose="02040503050406030204" pitchFamily="18" charset="0"/>
              </a:rPr>
              <a:t>) ˄ ∃𝑦(Ç𝑦 ˄ My)</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Mx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Çx</a:t>
            </a:r>
            <a:r>
              <a:rPr lang="tr-TR" sz="1800" b="0" i="0" dirty="0">
                <a:solidFill>
                  <a:srgbClr val="000000"/>
                </a:solidFill>
                <a:effectLst/>
                <a:latin typeface="Cambria Math" panose="02040503050406030204" pitchFamily="18" charset="0"/>
              </a:rPr>
              <a:t>)˄ ∃𝑥(𝐾𝑦 → </a:t>
            </a:r>
            <a:r>
              <a:rPr lang="tr-TR" sz="1800" b="0" i="0" dirty="0" err="1">
                <a:solidFill>
                  <a:srgbClr val="000000"/>
                </a:solidFill>
                <a:effectLst/>
                <a:latin typeface="Cambria Math" panose="02040503050406030204" pitchFamily="18" charset="0"/>
              </a:rPr>
              <a:t>Mx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Çy</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Mx</a:t>
            </a:r>
            <a:r>
              <a:rPr lang="tr-TR" sz="1800" b="0" i="0" dirty="0">
                <a:solidFill>
                  <a:srgbClr val="000000"/>
                </a:solidFill>
                <a:effectLst/>
                <a:latin typeface="Cambria Math" panose="02040503050406030204" pitchFamily="18" charset="0"/>
              </a:rPr>
              <a:t>) ˄ ∀𝑥(</a:t>
            </a:r>
            <a:r>
              <a:rPr lang="tr-TR" sz="1800" b="0" i="0" dirty="0" err="1">
                <a:solidFill>
                  <a:srgbClr val="000000"/>
                </a:solidFill>
                <a:effectLst/>
                <a:latin typeface="Cambria Math" panose="02040503050406030204" pitchFamily="18" charset="0"/>
              </a:rPr>
              <a:t>Kx</a:t>
            </a:r>
            <a:r>
              <a:rPr lang="tr-TR" sz="1800" b="0" i="0" dirty="0">
                <a:solidFill>
                  <a:srgbClr val="000000"/>
                </a:solidFill>
                <a:effectLst/>
                <a:latin typeface="Cambria Math" panose="02040503050406030204" pitchFamily="18" charset="0"/>
              </a:rPr>
              <a:t> → My)</a:t>
            </a:r>
            <a:r>
              <a:rPr lang="tr-TR" dirty="0"/>
              <a:t> </a:t>
            </a:r>
          </a:p>
          <a:p>
            <a:endParaRPr lang="tr-TR" dirty="0"/>
          </a:p>
          <a:p>
            <a:r>
              <a:rPr lang="tr-TR" sz="1800" b="0" i="0" dirty="0">
                <a:solidFill>
                  <a:srgbClr val="000000"/>
                </a:solidFill>
                <a:effectLst/>
                <a:latin typeface="Times New Roman" panose="02020603050405020304" pitchFamily="18" charset="0"/>
              </a:rPr>
              <a:t>6. “Bazı ağaçlar meyve verir” ile “Bazı meyveler C vitamini içerir” gibi iki önerme niceleme mantığında nasıl gösterilir?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Cambria Math" panose="02040503050406030204" pitchFamily="18" charset="0"/>
              </a:rPr>
              <a:t>∃𝑥(𝐶x ˄ </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 ˄ ∀𝑥(</a:t>
            </a:r>
            <a:r>
              <a:rPr lang="tr-TR" sz="1800" b="0" i="0" dirty="0" err="1">
                <a:solidFill>
                  <a:srgbClr val="000000"/>
                </a:solidFill>
                <a:effectLst/>
                <a:latin typeface="Cambria Math" panose="02040503050406030204" pitchFamily="18" charset="0"/>
              </a:rPr>
              <a:t>Mx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 → My) ˄ ∃𝑥(𝐴x ˄ </a:t>
            </a:r>
            <a:r>
              <a:rPr lang="tr-TR" sz="1800" b="0" i="0" dirty="0" err="1">
                <a:solidFill>
                  <a:srgbClr val="000000"/>
                </a:solidFill>
                <a:effectLst/>
                <a:latin typeface="Cambria Math" panose="02040503050406030204" pitchFamily="18" charset="0"/>
              </a:rPr>
              <a:t>Cx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 → My) ˄ ∃𝑥(𝐶x ˄ </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Mx</a:t>
            </a:r>
            <a:r>
              <a:rPr lang="tr-TR" sz="1800" b="0" i="0" dirty="0">
                <a:solidFill>
                  <a:srgbClr val="000000"/>
                </a:solidFill>
                <a:effectLst/>
                <a:latin typeface="Cambria Math" panose="02040503050406030204" pitchFamily="18" charset="0"/>
              </a:rPr>
              <a:t>) ˄ ∃y(𝑀𝑦 ˄ </a:t>
            </a:r>
            <a:r>
              <a:rPr lang="tr-TR" sz="1800" b="0" i="0" dirty="0" err="1">
                <a:solidFill>
                  <a:srgbClr val="000000"/>
                </a:solidFill>
                <a:effectLst/>
                <a:latin typeface="Cambria Math" panose="02040503050406030204" pitchFamily="18" charset="0"/>
              </a:rPr>
              <a:t>Cy</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Mx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 ˄ ∀𝑥(</a:t>
            </a:r>
            <a:r>
              <a:rPr lang="tr-TR" sz="1800" b="0" i="0" dirty="0" err="1">
                <a:solidFill>
                  <a:srgbClr val="000000"/>
                </a:solidFill>
                <a:effectLst/>
                <a:latin typeface="Cambria Math" panose="02040503050406030204" pitchFamily="18" charset="0"/>
              </a:rPr>
              <a:t>Cx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Cy</a:t>
            </a:r>
            <a:r>
              <a:rPr lang="tr-TR" sz="1800" b="0" i="0" dirty="0">
                <a:solidFill>
                  <a:srgbClr val="000000"/>
                </a:solidFill>
                <a:effectLst/>
                <a:latin typeface="Cambria Math" panose="02040503050406030204" pitchFamily="18" charset="0"/>
              </a:rPr>
              <a:t>)</a:t>
            </a:r>
            <a:r>
              <a:rPr lang="tr-TR" dirty="0"/>
              <a:t> </a:t>
            </a:r>
            <a:br>
              <a:rPr lang="tr-TR" dirty="0"/>
            </a:br>
            <a:br>
              <a:rPr lang="tr-TR" dirty="0"/>
            </a:br>
            <a:endParaRPr lang="tr-TR" dirty="0"/>
          </a:p>
        </p:txBody>
      </p:sp>
    </p:spTree>
    <p:extLst>
      <p:ext uri="{BB962C8B-B14F-4D97-AF65-F5344CB8AC3E}">
        <p14:creationId xmlns:p14="http://schemas.microsoft.com/office/powerpoint/2010/main" val="3407320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D76AF165-833B-57A3-EBEF-C0C5C39406C1}"/>
              </a:ext>
            </a:extLst>
          </p:cNvPr>
          <p:cNvSpPr txBox="1"/>
          <p:nvPr/>
        </p:nvSpPr>
        <p:spPr>
          <a:xfrm>
            <a:off x="987552" y="566678"/>
            <a:ext cx="9555480" cy="3416320"/>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7. Aşağıdakilerden hangisi </a:t>
            </a:r>
            <a:r>
              <a:rPr lang="tr-TR" sz="1800" b="0" i="0" dirty="0">
                <a:solidFill>
                  <a:srgbClr val="000000"/>
                </a:solidFill>
                <a:effectLst/>
                <a:latin typeface="Cambria Math" panose="02040503050406030204" pitchFamily="18" charset="0"/>
              </a:rPr>
              <a:t>∃𝑥[𝑀𝑥 ˄ ∃𝑦(𝐷𝑦 ˄ ∼ 𝐾𝑥𝑦)] </a:t>
            </a:r>
            <a:r>
              <a:rPr lang="tr-TR" sz="1800" b="0" i="0" dirty="0">
                <a:solidFill>
                  <a:srgbClr val="000000"/>
                </a:solidFill>
                <a:effectLst/>
                <a:latin typeface="Times New Roman" panose="02020603050405020304" pitchFamily="18" charset="0"/>
              </a:rPr>
              <a:t>ifadesine karşılık gelen önerme olabilir?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Her matematikçi bazı denklemleri kuramaz.</a:t>
            </a:r>
          </a:p>
          <a:p>
            <a:r>
              <a:rPr lang="tr-TR" sz="1800" b="0" i="0" dirty="0">
                <a:solidFill>
                  <a:srgbClr val="000000"/>
                </a:solidFill>
                <a:effectLst/>
                <a:latin typeface="Times New Roman" panose="02020603050405020304" pitchFamily="18" charset="0"/>
              </a:rPr>
              <a:t>b) Bazı matematikçiler bazı denklemleri kuramaz.</a:t>
            </a:r>
          </a:p>
          <a:p>
            <a:r>
              <a:rPr lang="tr-TR" sz="1800" b="0" i="0" dirty="0">
                <a:solidFill>
                  <a:srgbClr val="000000"/>
                </a:solidFill>
                <a:effectLst/>
                <a:latin typeface="Times New Roman" panose="02020603050405020304" pitchFamily="18" charset="0"/>
              </a:rPr>
              <a:t>c) Hiçbir matematikçi bütün denklemleri kuramaz.</a:t>
            </a:r>
          </a:p>
          <a:p>
            <a:r>
              <a:rPr lang="tr-TR" sz="1800" b="0" i="0" dirty="0">
                <a:solidFill>
                  <a:srgbClr val="000000"/>
                </a:solidFill>
                <a:effectLst/>
                <a:latin typeface="Times New Roman" panose="02020603050405020304" pitchFamily="18" charset="0"/>
              </a:rPr>
              <a:t>d) Her matematikçi her denklemi kurabilir.</a:t>
            </a:r>
          </a:p>
          <a:p>
            <a:r>
              <a:rPr lang="tr-TR" sz="1800" b="0" i="0" dirty="0">
                <a:solidFill>
                  <a:srgbClr val="000000"/>
                </a:solidFill>
                <a:effectLst/>
                <a:latin typeface="Times New Roman" panose="02020603050405020304" pitchFamily="18" charset="0"/>
              </a:rPr>
              <a:t>e) Bazı matematikçiler hiçbir denklem kuramaz.</a:t>
            </a:r>
            <a:r>
              <a:rPr lang="tr-TR" dirty="0"/>
              <a:t> </a:t>
            </a: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4186204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Metin kutusu 2">
                <a:extLst>
                  <a:ext uri="{FF2B5EF4-FFF2-40B4-BE49-F238E27FC236}">
                    <a16:creationId xmlns:a16="http://schemas.microsoft.com/office/drawing/2014/main" id="{BA9B5CAE-DB11-246D-65A3-5C8A4B4FC402}"/>
                  </a:ext>
                </a:extLst>
              </p:cNvPr>
              <p:cNvSpPr txBox="1"/>
              <p:nvPr/>
            </p:nvSpPr>
            <p:spPr>
              <a:xfrm>
                <a:off x="206301" y="401053"/>
                <a:ext cx="11646569" cy="3416320"/>
              </a:xfrm>
              <a:prstGeom prst="rect">
                <a:avLst/>
              </a:prstGeom>
              <a:noFill/>
            </p:spPr>
            <p:txBody>
              <a:bodyPr wrap="square">
                <a:spAutoFit/>
              </a:bodyPr>
              <a:lstStyle/>
              <a:p>
                <a:r>
                  <a:rPr lang="tr-TR" dirty="0"/>
                  <a:t> </a:t>
                </a:r>
                <a:br>
                  <a:rPr lang="tr-TR" dirty="0"/>
                </a:br>
                <a:r>
                  <a:rPr lang="tr-TR" dirty="0"/>
                  <a:t>8. 	Aşağıdakilerden hangisi  </a:t>
                </a:r>
                <a14:m>
                  <m:oMath xmlns:m="http://schemas.openxmlformats.org/officeDocument/2006/math">
                    <m:r>
                      <a:rPr lang="tr-TR" b="0" i="1" smtClean="0">
                        <a:latin typeface="Cambria Math" panose="02040503050406030204" pitchFamily="18" charset="0"/>
                      </a:rPr>
                      <m:t>  </m:t>
                    </m:r>
                    <m:r>
                      <a:rPr lang="tr-TR" b="0" i="1" smtClean="0">
                        <a:latin typeface="Cambria Math" panose="02040503050406030204" pitchFamily="18" charset="0"/>
                        <a:ea typeface="Cambria Math" panose="02040503050406030204" pitchFamily="18" charset="0"/>
                      </a:rPr>
                      <m:t>∃</m:t>
                    </m:r>
                    <m:r>
                      <a:rPr lang="tr-TR" b="0" i="1" smtClean="0">
                        <a:latin typeface="Cambria Math" panose="02040503050406030204" pitchFamily="18" charset="0"/>
                        <a:ea typeface="Cambria Math" panose="02040503050406030204" pitchFamily="18" charset="0"/>
                      </a:rPr>
                      <m:t>𝑥</m:t>
                    </m:r>
                    <m:r>
                      <a:rPr lang="tr-TR" b="0" i="1" smtClean="0">
                        <a:latin typeface="Cambria Math" panose="02040503050406030204" pitchFamily="18" charset="0"/>
                        <a:ea typeface="Cambria Math" panose="02040503050406030204" pitchFamily="18" charset="0"/>
                      </a:rPr>
                      <m:t> </m:t>
                    </m:r>
                    <m:d>
                      <m:dPr>
                        <m:begChr m:val="["/>
                        <m:endChr m:val="]"/>
                        <m:ctrlPr>
                          <a:rPr lang="tr-TR" b="0" i="1" smtClean="0">
                            <a:latin typeface="Cambria Math" panose="02040503050406030204" pitchFamily="18" charset="0"/>
                            <a:ea typeface="Cambria Math" panose="02040503050406030204" pitchFamily="18" charset="0"/>
                          </a:rPr>
                        </m:ctrlPr>
                      </m:dPr>
                      <m:e>
                        <m:r>
                          <a:rPr lang="tr-TR" i="1">
                            <a:latin typeface="Cambria Math" panose="02040503050406030204" pitchFamily="18" charset="0"/>
                            <a:ea typeface="Cambria Math" panose="02040503050406030204" pitchFamily="18" charset="0"/>
                          </a:rPr>
                          <m:t>İ</m:t>
                        </m:r>
                        <m:r>
                          <a:rPr lang="tr-TR" i="1">
                            <a:latin typeface="Cambria Math" panose="02040503050406030204" pitchFamily="18" charset="0"/>
                            <a:ea typeface="Cambria Math" panose="02040503050406030204" pitchFamily="18" charset="0"/>
                          </a:rPr>
                          <m:t>𝑥</m:t>
                        </m:r>
                        <m:r>
                          <a:rPr lang="tr-TR" i="1">
                            <a:latin typeface="Cambria Math" panose="02040503050406030204" pitchFamily="18" charset="0"/>
                            <a:ea typeface="Cambria Math" panose="02040503050406030204" pitchFamily="18" charset="0"/>
                          </a:rPr>
                          <m:t>∧∀</m:t>
                        </m:r>
                        <m:r>
                          <a:rPr lang="tr-TR" i="1">
                            <a:latin typeface="Cambria Math" panose="02040503050406030204" pitchFamily="18" charset="0"/>
                            <a:ea typeface="Cambria Math" panose="02040503050406030204" pitchFamily="18" charset="0"/>
                          </a:rPr>
                          <m:t>𝑦</m:t>
                        </m:r>
                        <m:d>
                          <m:dPr>
                            <m:ctrlPr>
                              <a:rPr lang="tr-TR" i="1">
                                <a:latin typeface="Cambria Math" panose="02040503050406030204" pitchFamily="18" charset="0"/>
                                <a:ea typeface="Cambria Math" panose="02040503050406030204" pitchFamily="18" charset="0"/>
                              </a:rPr>
                            </m:ctrlPr>
                          </m:dPr>
                          <m:e>
                            <m:r>
                              <a:rPr lang="tr-TR" i="1">
                                <a:latin typeface="Cambria Math" panose="02040503050406030204" pitchFamily="18" charset="0"/>
                                <a:ea typeface="Cambria Math" panose="02040503050406030204" pitchFamily="18" charset="0"/>
                              </a:rPr>
                              <m:t>𝑆𝑦</m:t>
                            </m:r>
                            <m:r>
                              <a:rPr lang="tr-TR" i="1">
                                <a:latin typeface="Cambria Math" panose="02040503050406030204" pitchFamily="18" charset="0"/>
                                <a:ea typeface="Cambria Math" panose="02040503050406030204" pitchFamily="18" charset="0"/>
                              </a:rPr>
                              <m:t>→</m:t>
                            </m:r>
                            <m:r>
                              <a:rPr lang="tr-TR" i="1">
                                <a:latin typeface="Cambria Math" panose="02040503050406030204" pitchFamily="18" charset="0"/>
                                <a:ea typeface="Cambria Math" panose="02040503050406030204" pitchFamily="18" charset="0"/>
                              </a:rPr>
                              <m:t>𝐵𝑥𝑦</m:t>
                            </m:r>
                          </m:e>
                        </m:d>
                      </m:e>
                    </m:d>
                    <m:r>
                      <a:rPr lang="tr-TR" b="0" i="0" smtClean="0">
                        <a:latin typeface="Cambria Math" panose="02040503050406030204" pitchFamily="18" charset="0"/>
                        <a:ea typeface="Cambria Math" panose="02040503050406030204" pitchFamily="18" charset="0"/>
                      </a:rPr>
                      <m:t> </m:t>
                    </m:r>
                    <m:r>
                      <m:rPr>
                        <m:sty m:val="p"/>
                      </m:rPr>
                      <a:rPr lang="tr-TR" b="0" i="0" smtClean="0">
                        <a:latin typeface="Cambria Math" panose="02040503050406030204" pitchFamily="18" charset="0"/>
                        <a:ea typeface="Cambria Math" panose="02040503050406030204" pitchFamily="18" charset="0"/>
                      </a:rPr>
                      <m:t>ifadesine</m:t>
                    </m:r>
                    <m:r>
                      <a:rPr lang="tr-TR" b="0" i="0" smtClean="0">
                        <a:latin typeface="Cambria Math" panose="02040503050406030204" pitchFamily="18" charset="0"/>
                        <a:ea typeface="Cambria Math" panose="02040503050406030204" pitchFamily="18" charset="0"/>
                      </a:rPr>
                      <m:t> </m:t>
                    </m:r>
                    <m:r>
                      <m:rPr>
                        <m:sty m:val="p"/>
                      </m:rPr>
                      <a:rPr lang="tr-TR" b="0" i="0" smtClean="0">
                        <a:latin typeface="Cambria Math" panose="02040503050406030204" pitchFamily="18" charset="0"/>
                        <a:ea typeface="Cambria Math" panose="02040503050406030204" pitchFamily="18" charset="0"/>
                      </a:rPr>
                      <m:t>kar</m:t>
                    </m:r>
                    <m:r>
                      <a:rPr lang="tr-TR" b="0" i="0" smtClean="0">
                        <a:latin typeface="Cambria Math" panose="02040503050406030204" pitchFamily="18" charset="0"/>
                        <a:ea typeface="Cambria Math" panose="02040503050406030204" pitchFamily="18" charset="0"/>
                      </a:rPr>
                      <m:t>ş</m:t>
                    </m:r>
                    <m:r>
                      <a:rPr lang="tr-TR" b="0" i="0" smtClean="0">
                        <a:latin typeface="Cambria Math" panose="02040503050406030204" pitchFamily="18" charset="0"/>
                        <a:ea typeface="Cambria Math" panose="02040503050406030204" pitchFamily="18" charset="0"/>
                      </a:rPr>
                      <m:t>𝚤</m:t>
                    </m:r>
                    <m:r>
                      <m:rPr>
                        <m:sty m:val="p"/>
                      </m:rPr>
                      <a:rPr lang="tr-TR" b="0" i="0" smtClean="0">
                        <a:latin typeface="Cambria Math" panose="02040503050406030204" pitchFamily="18" charset="0"/>
                        <a:ea typeface="Cambria Math" panose="02040503050406030204" pitchFamily="18" charset="0"/>
                      </a:rPr>
                      <m:t>l</m:t>
                    </m:r>
                    <m:r>
                      <a:rPr lang="tr-TR" b="0" i="0" smtClean="0">
                        <a:latin typeface="Cambria Math" panose="02040503050406030204" pitchFamily="18" charset="0"/>
                        <a:ea typeface="Cambria Math" panose="02040503050406030204" pitchFamily="18" charset="0"/>
                      </a:rPr>
                      <m:t>𝚤</m:t>
                    </m:r>
                    <m:r>
                      <m:rPr>
                        <m:sty m:val="p"/>
                      </m:rPr>
                      <a:rPr lang="tr-TR" b="0" i="0" smtClean="0">
                        <a:latin typeface="Cambria Math" panose="02040503050406030204" pitchFamily="18" charset="0"/>
                        <a:ea typeface="Cambria Math" panose="02040503050406030204" pitchFamily="18" charset="0"/>
                      </a:rPr>
                      <m:t>k</m:t>
                    </m:r>
                    <m:r>
                      <a:rPr lang="tr-TR" b="0" i="0" smtClean="0">
                        <a:latin typeface="Cambria Math" panose="02040503050406030204" pitchFamily="18" charset="0"/>
                        <a:ea typeface="Cambria Math" panose="02040503050406030204" pitchFamily="18" charset="0"/>
                      </a:rPr>
                      <m:t> </m:t>
                    </m:r>
                    <m:r>
                      <m:rPr>
                        <m:sty m:val="p"/>
                      </m:rPr>
                      <a:rPr lang="tr-TR" b="0" i="0" smtClean="0">
                        <a:latin typeface="Cambria Math" panose="02040503050406030204" pitchFamily="18" charset="0"/>
                        <a:ea typeface="Cambria Math" panose="02040503050406030204" pitchFamily="18" charset="0"/>
                      </a:rPr>
                      <m:t>gelen</m:t>
                    </m:r>
                    <m:r>
                      <a:rPr lang="tr-TR" b="0" i="0" smtClean="0">
                        <a:latin typeface="Cambria Math" panose="02040503050406030204" pitchFamily="18" charset="0"/>
                        <a:ea typeface="Cambria Math" panose="02040503050406030204" pitchFamily="18" charset="0"/>
                      </a:rPr>
                      <m:t> ö</m:t>
                    </m:r>
                    <m:r>
                      <m:rPr>
                        <m:sty m:val="p"/>
                      </m:rPr>
                      <a:rPr lang="tr-TR" b="0" i="0" smtClean="0">
                        <a:latin typeface="Cambria Math" panose="02040503050406030204" pitchFamily="18" charset="0"/>
                        <a:ea typeface="Cambria Math" panose="02040503050406030204" pitchFamily="18" charset="0"/>
                      </a:rPr>
                      <m:t>nermedir</m:t>
                    </m:r>
                    <m:r>
                      <a:rPr lang="tr-TR" b="0" i="0" smtClean="0">
                        <a:latin typeface="Cambria Math" panose="02040503050406030204" pitchFamily="18" charset="0"/>
                        <a:ea typeface="Cambria Math" panose="02040503050406030204" pitchFamily="18" charset="0"/>
                      </a:rPr>
                      <m:t>?</m:t>
                    </m:r>
                  </m:oMath>
                </a14:m>
                <a:endParaRPr lang="tr-TR" dirty="0"/>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Her insan bazı sırları bilir.</a:t>
                </a:r>
              </a:p>
              <a:p>
                <a:r>
                  <a:rPr lang="tr-TR" sz="1800" b="0" i="0" dirty="0">
                    <a:solidFill>
                      <a:srgbClr val="000000"/>
                    </a:solidFill>
                    <a:effectLst/>
                    <a:latin typeface="Times New Roman" panose="02020603050405020304" pitchFamily="18" charset="0"/>
                  </a:rPr>
                  <a:t>b) Bazı insanlar hiçbir sırrı bilemez.</a:t>
                </a:r>
              </a:p>
              <a:p>
                <a:r>
                  <a:rPr lang="tr-TR" sz="1800" b="0" i="0" dirty="0">
                    <a:solidFill>
                      <a:srgbClr val="000000"/>
                    </a:solidFill>
                    <a:effectLst/>
                    <a:latin typeface="Times New Roman" panose="02020603050405020304" pitchFamily="18" charset="0"/>
                  </a:rPr>
                  <a:t>c) Hiçbir insan bütün sırları bilemez</a:t>
                </a:r>
                <a:r>
                  <a:rPr lang="tr-TR" dirty="0"/>
                  <a:t> </a:t>
                </a:r>
                <a:br>
                  <a:rPr lang="tr-TR" dirty="0"/>
                </a:br>
                <a:r>
                  <a:rPr lang="tr-TR" sz="1800" b="0" i="0" dirty="0">
                    <a:solidFill>
                      <a:srgbClr val="000000"/>
                    </a:solidFill>
                    <a:effectLst/>
                    <a:latin typeface="Times New Roman" panose="02020603050405020304" pitchFamily="18" charset="0"/>
                  </a:rPr>
                  <a:t>d) Her insan her sırrı bilir.</a:t>
                </a:r>
              </a:p>
              <a:p>
                <a:r>
                  <a:rPr lang="tr-TR" sz="1800" b="0" i="0" dirty="0">
                    <a:solidFill>
                      <a:srgbClr val="000000"/>
                    </a:solidFill>
                    <a:effectLst/>
                    <a:latin typeface="Times New Roman" panose="02020603050405020304" pitchFamily="18" charset="0"/>
                  </a:rPr>
                  <a:t>e) Bazı insanlar bütün sırları bilirler.</a:t>
                </a:r>
                <a:r>
                  <a:rPr lang="tr-TR" dirty="0"/>
                  <a:t> </a:t>
                </a:r>
                <a:br>
                  <a:rPr lang="tr-TR" dirty="0"/>
                </a:br>
                <a:br>
                  <a:rPr lang="tr-TR" dirty="0"/>
                </a:br>
                <a:endParaRPr lang="tr-TR" dirty="0"/>
              </a:p>
              <a:p>
                <a:br>
                  <a:rPr lang="tr-TR" dirty="0"/>
                </a:br>
                <a:endParaRPr lang="tr-TR" dirty="0"/>
              </a:p>
            </p:txBody>
          </p:sp>
        </mc:Choice>
        <mc:Fallback xmlns="">
          <p:sp>
            <p:nvSpPr>
              <p:cNvPr id="3" name="Metin kutusu 2">
                <a:extLst>
                  <a:ext uri="{FF2B5EF4-FFF2-40B4-BE49-F238E27FC236}">
                    <a16:creationId xmlns:a16="http://schemas.microsoft.com/office/drawing/2014/main" id="{BA9B5CAE-DB11-246D-65A3-5C8A4B4FC402}"/>
                  </a:ext>
                </a:extLst>
              </p:cNvPr>
              <p:cNvSpPr txBox="1">
                <a:spLocks noRot="1" noChangeAspect="1" noMove="1" noResize="1" noEditPoints="1" noAdjustHandles="1" noChangeArrowheads="1" noChangeShapeType="1" noTextEdit="1"/>
              </p:cNvSpPr>
              <p:nvPr/>
            </p:nvSpPr>
            <p:spPr>
              <a:xfrm>
                <a:off x="206301" y="401053"/>
                <a:ext cx="11646569" cy="3416320"/>
              </a:xfrm>
              <a:prstGeom prst="rect">
                <a:avLst/>
              </a:prstGeom>
              <a:blipFill>
                <a:blip r:embed="rId2"/>
                <a:stretch>
                  <a:fillRect l="-471"/>
                </a:stretch>
              </a:blipFill>
            </p:spPr>
            <p:txBody>
              <a:bodyPr/>
              <a:lstStyle/>
              <a:p>
                <a:r>
                  <a:rPr lang="tr-TR">
                    <a:noFill/>
                  </a:rPr>
                  <a:t> </a:t>
                </a:r>
              </a:p>
            </p:txBody>
          </p:sp>
        </mc:Fallback>
      </mc:AlternateContent>
      <p:graphicFrame>
        <p:nvGraphicFramePr>
          <p:cNvPr id="2" name="Tablo 1">
            <a:extLst>
              <a:ext uri="{FF2B5EF4-FFF2-40B4-BE49-F238E27FC236}">
                <a16:creationId xmlns:a16="http://schemas.microsoft.com/office/drawing/2014/main" id="{44158970-6ACF-70C6-229F-E6556D26195C}"/>
              </a:ext>
            </a:extLst>
          </p:cNvPr>
          <p:cNvGraphicFramePr>
            <a:graphicFrameLocks noGrp="1"/>
          </p:cNvGraphicFramePr>
          <p:nvPr>
            <p:extLst>
              <p:ext uri="{D42A27DB-BD31-4B8C-83A1-F6EECF244321}">
                <p14:modId xmlns:p14="http://schemas.microsoft.com/office/powerpoint/2010/main" val="2830470642"/>
              </p:ext>
            </p:extLst>
          </p:nvPr>
        </p:nvGraphicFramePr>
        <p:xfrm>
          <a:off x="3228975" y="3681254"/>
          <a:ext cx="5734050" cy="365760"/>
        </p:xfrm>
        <a:graphic>
          <a:graphicData uri="http://schemas.openxmlformats.org/drawingml/2006/table">
            <a:tbl>
              <a:tblPr/>
              <a:tblGrid>
                <a:gridCol w="742950">
                  <a:extLst>
                    <a:ext uri="{9D8B030D-6E8A-4147-A177-3AD203B41FA5}">
                      <a16:colId xmlns:a16="http://schemas.microsoft.com/office/drawing/2014/main" val="667763775"/>
                    </a:ext>
                  </a:extLst>
                </a:gridCol>
                <a:gridCol w="1670050">
                  <a:extLst>
                    <a:ext uri="{9D8B030D-6E8A-4147-A177-3AD203B41FA5}">
                      <a16:colId xmlns:a16="http://schemas.microsoft.com/office/drawing/2014/main" val="1950167644"/>
                    </a:ext>
                  </a:extLst>
                </a:gridCol>
                <a:gridCol w="1720850">
                  <a:extLst>
                    <a:ext uri="{9D8B030D-6E8A-4147-A177-3AD203B41FA5}">
                      <a16:colId xmlns:a16="http://schemas.microsoft.com/office/drawing/2014/main" val="1875876981"/>
                    </a:ext>
                  </a:extLst>
                </a:gridCol>
                <a:gridCol w="1600200">
                  <a:extLst>
                    <a:ext uri="{9D8B030D-6E8A-4147-A177-3AD203B41FA5}">
                      <a16:colId xmlns:a16="http://schemas.microsoft.com/office/drawing/2014/main" val="4280545214"/>
                    </a:ext>
                  </a:extLst>
                </a:gridCol>
              </a:tblGrid>
              <a:tr h="0">
                <a:tc>
                  <a:txBody>
                    <a:bodyPr/>
                    <a:lstStyle/>
                    <a:p>
                      <a:endParaRPr lang="tr-TR" dirty="0">
                        <a:effectLst/>
                      </a:endParaRPr>
                    </a:p>
                  </a:txBody>
                  <a:tcPr anchor="ctr">
                    <a:lnL>
                      <a:noFill/>
                    </a:lnL>
                    <a:lnR>
                      <a:noFill/>
                    </a:lnR>
                    <a:lnT>
                      <a:noFill/>
                    </a:lnT>
                    <a:lnB>
                      <a:noFill/>
                    </a:lnB>
                    <a:noFill/>
                  </a:tcPr>
                </a:tc>
                <a:tc>
                  <a:txBody>
                    <a:bodyPr/>
                    <a:lstStyle/>
                    <a:p>
                      <a:endParaRPr lang="tr-TR">
                        <a:effectLst/>
                      </a:endParaRPr>
                    </a:p>
                  </a:txBody>
                  <a:tcPr anchor="ctr">
                    <a:lnL>
                      <a:noFill/>
                    </a:lnL>
                    <a:lnR>
                      <a:noFill/>
                    </a:lnR>
                    <a:lnT>
                      <a:noFill/>
                    </a:lnT>
                    <a:lnB>
                      <a:noFill/>
                    </a:lnB>
                    <a:noFill/>
                  </a:tcPr>
                </a:tc>
                <a:tc>
                  <a:txBody>
                    <a:bodyPr/>
                    <a:lstStyle/>
                    <a:p>
                      <a:endParaRPr lang="tr-TR">
                        <a:effectLst/>
                      </a:endParaRPr>
                    </a:p>
                  </a:txBody>
                  <a:tcPr anchor="ctr">
                    <a:lnL>
                      <a:noFill/>
                    </a:lnL>
                    <a:lnR>
                      <a:noFill/>
                    </a:lnR>
                    <a:lnT>
                      <a:noFill/>
                    </a:lnT>
                    <a:lnB>
                      <a:noFill/>
                    </a:lnB>
                    <a:noFill/>
                  </a:tcPr>
                </a:tc>
                <a:tc>
                  <a:txBody>
                    <a:bodyPr/>
                    <a:lstStyle/>
                    <a:p>
                      <a:endParaRPr lang="tr-TR" dirty="0">
                        <a:effectLst/>
                      </a:endParaRPr>
                    </a:p>
                  </a:txBody>
                  <a:tcPr anchor="ctr">
                    <a:lnL>
                      <a:noFill/>
                    </a:lnL>
                    <a:lnR>
                      <a:noFill/>
                    </a:lnR>
                    <a:lnT>
                      <a:noFill/>
                    </a:lnT>
                    <a:lnB>
                      <a:noFill/>
                    </a:lnB>
                    <a:noFill/>
                  </a:tcPr>
                </a:tc>
                <a:extLst>
                  <a:ext uri="{0D108BD9-81ED-4DB2-BD59-A6C34878D82A}">
                    <a16:rowId xmlns:a16="http://schemas.microsoft.com/office/drawing/2014/main" val="3870019416"/>
                  </a:ext>
                </a:extLst>
              </a:tr>
            </a:tbl>
          </a:graphicData>
        </a:graphic>
      </p:graphicFrame>
      <p:sp>
        <p:nvSpPr>
          <p:cNvPr id="10" name="Rectangle 4">
            <a:extLst>
              <a:ext uri="{FF2B5EF4-FFF2-40B4-BE49-F238E27FC236}">
                <a16:creationId xmlns:a16="http://schemas.microsoft.com/office/drawing/2014/main" id="{6271156D-452F-0C4D-6D7E-1922DEEEC654}"/>
              </a:ext>
            </a:extLst>
          </p:cNvPr>
          <p:cNvSpPr>
            <a:spLocks noChangeArrowheads="1"/>
          </p:cNvSpPr>
          <p:nvPr/>
        </p:nvSpPr>
        <p:spPr bwMode="auto">
          <a:xfrm>
            <a:off x="3727617" y="71972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800" b="0" i="0" u="none" strike="noStrike" cap="none" normalizeH="0" baseline="0">
                <a:ln>
                  <a:noFill/>
                </a:ln>
                <a:solidFill>
                  <a:schemeClr val="tx1"/>
                </a:solidFill>
                <a:effectLst/>
                <a:latin typeface="Arial" panose="020B0604020202020204" pitchFamily="34" charset="0"/>
              </a:rPr>
            </a:br>
            <a:endParaRPr kumimoji="0" lang="tr-TR" altLang="tr-T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11666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28453E1-50A7-BEB0-DB95-0FA282243789}"/>
              </a:ext>
            </a:extLst>
          </p:cNvPr>
          <p:cNvSpPr txBox="1"/>
          <p:nvPr/>
        </p:nvSpPr>
        <p:spPr>
          <a:xfrm>
            <a:off x="905256" y="237744"/>
            <a:ext cx="8238744" cy="7478970"/>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9. Aşağıdakilerden hangisi </a:t>
            </a:r>
            <a:r>
              <a:rPr lang="tr-TR" sz="1800" b="0" i="0" dirty="0">
                <a:solidFill>
                  <a:srgbClr val="000000"/>
                </a:solidFill>
                <a:effectLst/>
                <a:latin typeface="Cambria Math" panose="02040503050406030204" pitchFamily="18" charset="0"/>
              </a:rPr>
              <a:t>∀𝑥[İ𝑥 → ∀𝑦(𝐾𝑦 →∼ O𝑥𝑦)] </a:t>
            </a:r>
            <a:r>
              <a:rPr lang="tr-TR" sz="1800" b="0" i="0" dirty="0">
                <a:solidFill>
                  <a:srgbClr val="000000"/>
                </a:solidFill>
                <a:effectLst/>
                <a:latin typeface="Times New Roman" panose="02020603050405020304" pitchFamily="18" charset="0"/>
              </a:rPr>
              <a:t>ifadesine karşılık gelen önerme olabilir?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Her insan bazı kitapları okuyamaz.</a:t>
            </a:r>
          </a:p>
          <a:p>
            <a:r>
              <a:rPr lang="tr-TR" sz="1800" b="0" i="0" dirty="0">
                <a:solidFill>
                  <a:srgbClr val="000000"/>
                </a:solidFill>
                <a:effectLst/>
                <a:latin typeface="Times New Roman" panose="02020603050405020304" pitchFamily="18" charset="0"/>
              </a:rPr>
              <a:t>b) Bazı insanlar hiçbir kitabı okuyamaz.</a:t>
            </a:r>
          </a:p>
          <a:p>
            <a:r>
              <a:rPr lang="tr-TR" sz="1800" b="0" i="0" dirty="0">
                <a:solidFill>
                  <a:srgbClr val="000000"/>
                </a:solidFill>
                <a:effectLst/>
                <a:latin typeface="Times New Roman" panose="02020603050405020304" pitchFamily="18" charset="0"/>
              </a:rPr>
              <a:t>c) Her insan her kitabı okuyamaz.</a:t>
            </a:r>
          </a:p>
          <a:p>
            <a:r>
              <a:rPr lang="tr-TR" sz="1800" b="0" i="0" dirty="0">
                <a:solidFill>
                  <a:srgbClr val="000000"/>
                </a:solidFill>
                <a:effectLst/>
                <a:latin typeface="Times New Roman" panose="02020603050405020304" pitchFamily="18" charset="0"/>
              </a:rPr>
              <a:t>d) Her insan her kitabı okur.</a:t>
            </a:r>
          </a:p>
          <a:p>
            <a:r>
              <a:rPr lang="tr-TR" sz="1800" b="0" i="0" dirty="0">
                <a:solidFill>
                  <a:srgbClr val="000000"/>
                </a:solidFill>
                <a:effectLst/>
                <a:latin typeface="Times New Roman" panose="02020603050405020304" pitchFamily="18" charset="0"/>
              </a:rPr>
              <a:t>e) Bazı insanlar bazı kitapları okuyamaz.</a:t>
            </a:r>
          </a:p>
          <a:p>
            <a:endParaRPr lang="tr-TR" sz="1800" b="0" i="0" dirty="0">
              <a:solidFill>
                <a:srgbClr val="000000"/>
              </a:solidFill>
              <a:effectLst/>
              <a:latin typeface="Times New Roman" panose="02020603050405020304" pitchFamily="18" charset="0"/>
            </a:endParaRPr>
          </a:p>
          <a:p>
            <a:endParaRPr lang="tr-TR" dirty="0">
              <a:solidFill>
                <a:srgbClr val="000000"/>
              </a:solidFill>
              <a:latin typeface="Times New Roman" panose="02020603050405020304" pitchFamily="18" charset="0"/>
            </a:endParaRPr>
          </a:p>
          <a:p>
            <a:r>
              <a:rPr lang="tr-TR" sz="2000" dirty="0"/>
              <a:t> </a:t>
            </a:r>
            <a:r>
              <a:rPr lang="tr-TR" sz="1800" b="0" i="0" dirty="0">
                <a:solidFill>
                  <a:srgbClr val="000000"/>
                </a:solidFill>
                <a:effectLst/>
                <a:latin typeface="Times New Roman" panose="02020603050405020304" pitchFamily="18" charset="0"/>
              </a:rPr>
              <a:t>10. Aşağıdakilerden hangisi </a:t>
            </a:r>
            <a:r>
              <a:rPr lang="tr-TR" sz="1800" b="0" i="0" dirty="0">
                <a:solidFill>
                  <a:srgbClr val="000000"/>
                </a:solidFill>
                <a:effectLst/>
                <a:latin typeface="Cambria Math" panose="02040503050406030204" pitchFamily="18" charset="0"/>
              </a:rPr>
              <a:t>∃𝑥[𝑃𝑥 ˄ ∀𝑦(𝐾𝑦 → 𝐹𝑥𝑦)] </a:t>
            </a:r>
            <a:r>
              <a:rPr lang="tr-TR" sz="1800" b="0" i="0" dirty="0">
                <a:solidFill>
                  <a:srgbClr val="000000"/>
                </a:solidFill>
                <a:effectLst/>
                <a:latin typeface="Times New Roman" panose="02020603050405020304" pitchFamily="18" charset="0"/>
              </a:rPr>
              <a:t>ifadesine karşılık gelen önerme olabilir?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Bazı padişahlar her kaleyi fethedebilir.</a:t>
            </a:r>
          </a:p>
          <a:p>
            <a:r>
              <a:rPr lang="tr-TR" sz="1800" b="0" i="0" dirty="0">
                <a:solidFill>
                  <a:srgbClr val="000000"/>
                </a:solidFill>
                <a:effectLst/>
                <a:latin typeface="Times New Roman" panose="02020603050405020304" pitchFamily="18" charset="0"/>
              </a:rPr>
              <a:t>b) Bazı padişahlar hiçbir kaleyi fethedemez.</a:t>
            </a:r>
          </a:p>
          <a:p>
            <a:r>
              <a:rPr lang="tr-TR" sz="1800" b="0" i="0" dirty="0">
                <a:solidFill>
                  <a:srgbClr val="000000"/>
                </a:solidFill>
                <a:effectLst/>
                <a:latin typeface="Times New Roman" panose="02020603050405020304" pitchFamily="18" charset="0"/>
              </a:rPr>
              <a:t>c) Her padişah her kaleyi fethedemez.</a:t>
            </a:r>
          </a:p>
          <a:p>
            <a:r>
              <a:rPr lang="tr-TR" sz="1800" b="0" i="0" dirty="0">
                <a:solidFill>
                  <a:srgbClr val="000000"/>
                </a:solidFill>
                <a:effectLst/>
                <a:latin typeface="Times New Roman" panose="02020603050405020304" pitchFamily="18" charset="0"/>
              </a:rPr>
              <a:t>d) Her padişah her kaleyi fethedebilir.</a:t>
            </a:r>
          </a:p>
          <a:p>
            <a:r>
              <a:rPr lang="tr-TR" sz="1800" b="0" i="0" dirty="0">
                <a:solidFill>
                  <a:srgbClr val="000000"/>
                </a:solidFill>
                <a:effectLst/>
                <a:latin typeface="Times New Roman" panose="02020603050405020304" pitchFamily="18" charset="0"/>
              </a:rPr>
              <a:t>e) Bazı padişahlar bazı kaleleri fethedilirler.</a:t>
            </a:r>
            <a:r>
              <a:rPr lang="tr-TR" sz="2000" dirty="0"/>
              <a:t> </a:t>
            </a:r>
            <a:br>
              <a:rPr lang="tr-TR" sz="2000" dirty="0"/>
            </a:br>
            <a:br>
              <a:rPr lang="tr-TR" sz="2000" dirty="0"/>
            </a:br>
            <a:br>
              <a:rPr lang="tr-TR" dirty="0"/>
            </a:br>
            <a:br>
              <a:rPr lang="tr-TR" dirty="0"/>
            </a:br>
            <a:br>
              <a:rPr lang="tr-TR" sz="2000" dirty="0"/>
            </a:br>
            <a:br>
              <a:rPr lang="tr-TR" sz="2000" dirty="0"/>
            </a:br>
            <a:br>
              <a:rPr lang="tr-TR" sz="2000" dirty="0"/>
            </a:br>
            <a:br>
              <a:rPr lang="tr-TR" dirty="0"/>
            </a:br>
            <a:endParaRPr lang="tr-TR" dirty="0"/>
          </a:p>
        </p:txBody>
      </p:sp>
    </p:spTree>
    <p:extLst>
      <p:ext uri="{BB962C8B-B14F-4D97-AF65-F5344CB8AC3E}">
        <p14:creationId xmlns:p14="http://schemas.microsoft.com/office/powerpoint/2010/main" val="1575552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340CE270-3C0D-DAD1-CE71-6BA0B3AAAD34}"/>
              </a:ext>
            </a:extLst>
          </p:cNvPr>
          <p:cNvSpPr txBox="1"/>
          <p:nvPr/>
        </p:nvSpPr>
        <p:spPr>
          <a:xfrm>
            <a:off x="1225296" y="786384"/>
            <a:ext cx="10195560" cy="923330"/>
          </a:xfrm>
          <a:prstGeom prst="rect">
            <a:avLst/>
          </a:prstGeom>
          <a:noFill/>
        </p:spPr>
        <p:txBody>
          <a:bodyPr wrap="square">
            <a:spAutoFit/>
          </a:bodyPr>
          <a:lstStyle/>
          <a:p>
            <a:pPr algn="ctr"/>
            <a:r>
              <a:rPr lang="tr-TR" sz="1800" b="1" i="0" dirty="0">
                <a:solidFill>
                  <a:srgbClr val="000000"/>
                </a:solidFill>
                <a:effectLst/>
                <a:latin typeface="Times New Roman" panose="02020603050405020304" pitchFamily="18" charset="0"/>
              </a:rPr>
              <a:t>NİCELEME MANTIĞI: TEMEL GÖSTERİMLER VE UYGULAMALAR</a:t>
            </a:r>
            <a:r>
              <a:rPr lang="tr-TR" dirty="0"/>
              <a:t> </a:t>
            </a:r>
            <a:br>
              <a:rPr lang="tr-TR" dirty="0"/>
            </a:br>
            <a:br>
              <a:rPr lang="tr-TR" dirty="0"/>
            </a:br>
            <a:endParaRPr lang="tr-TR" dirty="0"/>
          </a:p>
        </p:txBody>
      </p:sp>
      <p:sp>
        <p:nvSpPr>
          <p:cNvPr id="7" name="Metin kutusu 6">
            <a:extLst>
              <a:ext uri="{FF2B5EF4-FFF2-40B4-BE49-F238E27FC236}">
                <a16:creationId xmlns:a16="http://schemas.microsoft.com/office/drawing/2014/main" id="{777EB7E0-45A6-198A-C7B2-B9EC96E808B3}"/>
              </a:ext>
            </a:extLst>
          </p:cNvPr>
          <p:cNvSpPr txBox="1"/>
          <p:nvPr/>
        </p:nvSpPr>
        <p:spPr>
          <a:xfrm>
            <a:off x="1143000" y="1636776"/>
            <a:ext cx="10030968" cy="5078313"/>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Giriş</a:t>
            </a:r>
          </a:p>
          <a:p>
            <a:endParaRPr lang="tr-TR" sz="1800" b="1"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10.1. Temel Gösterimler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Niceleme mantığını, önermeler mantığının tamamlayıcısı olarak yorumlamak yerinde olacaktır. Çünkü önermeler mantığı, önceki derslerde ele alındığı gibi, p, q, r, s, t… gibi semboller aracılığıyla iş görmektedir. Hâlbuki niceleme mantığı çerçevesinde bir önermenin içyapısını sembolik olarak ifade edilebilmektedir.</a:t>
            </a:r>
          </a:p>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Hatırlanacağı gibi klasik mantıkta önermeler </a:t>
            </a:r>
            <a:r>
              <a:rPr lang="tr-TR" sz="1800" b="0" i="0" dirty="0" err="1">
                <a:solidFill>
                  <a:srgbClr val="000000"/>
                </a:solidFill>
                <a:effectLst/>
                <a:latin typeface="Times New Roman" panose="02020603050405020304" pitchFamily="18" charset="0"/>
              </a:rPr>
              <a:t>SaP</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SeP</a:t>
            </a:r>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SıP</a:t>
            </a:r>
            <a:r>
              <a:rPr lang="tr-TR" sz="1800" b="0" i="0" dirty="0">
                <a:solidFill>
                  <a:srgbClr val="000000"/>
                </a:solidFill>
                <a:effectLst/>
                <a:latin typeface="Times New Roman" panose="02020603050405020304" pitchFamily="18" charset="0"/>
              </a:rPr>
              <a:t> ve </a:t>
            </a:r>
            <a:r>
              <a:rPr lang="tr-TR" sz="1800" b="0" i="0" dirty="0" err="1">
                <a:solidFill>
                  <a:srgbClr val="000000"/>
                </a:solidFill>
                <a:effectLst/>
                <a:latin typeface="Times New Roman" panose="02020603050405020304" pitchFamily="18" charset="0"/>
              </a:rPr>
              <a:t>SoP</a:t>
            </a:r>
            <a:r>
              <a:rPr lang="tr-TR" sz="1800" b="0" i="0" dirty="0">
                <a:solidFill>
                  <a:srgbClr val="000000"/>
                </a:solidFill>
                <a:effectLst/>
                <a:latin typeface="Times New Roman" panose="02020603050405020304" pitchFamily="18" charset="0"/>
              </a:rPr>
              <a:t> şeklinde ifade ediliyordu. Bu gösterim bize bir önermenin özne, yüklem ve aralarındaki olumlu, olumsuz, tümel ve tikel olma özellikleri ifade edilebilmesine olanak vermektedir. Bu bilgiler, yani özne ve yüklemin sembolleştirilmesi ile aralarındaki ilişkinin a, e, ı, o sembolleriyle gösterilmesi, mantık açısından önemli bir enformasyondur. Çünkü formel bir dil ne kadar çok enformasyon aktarabilirse, o kadar çok işlem yapabilme olanağı sağlar. Aktarılan her enformasyon, mantık açısından yeni olanakların elde edilmesine zemin hazırlar.</a:t>
            </a:r>
            <a:r>
              <a:rPr lang="tr-TR" dirty="0"/>
              <a:t> </a:t>
            </a:r>
            <a:br>
              <a:rPr lang="tr-TR" dirty="0"/>
            </a:br>
            <a:r>
              <a:rPr lang="tr-TR" dirty="0"/>
              <a:t> </a:t>
            </a:r>
            <a:br>
              <a:rPr lang="tr-TR" dirty="0"/>
            </a:br>
            <a:br>
              <a:rPr lang="tr-TR" dirty="0"/>
            </a:br>
            <a:endParaRPr lang="tr-TR" dirty="0"/>
          </a:p>
        </p:txBody>
      </p:sp>
    </p:spTree>
    <p:extLst>
      <p:ext uri="{BB962C8B-B14F-4D97-AF65-F5344CB8AC3E}">
        <p14:creationId xmlns:p14="http://schemas.microsoft.com/office/powerpoint/2010/main" val="3084432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0AB29F6-8FC3-38C0-4793-0E119E7549C9}"/>
              </a:ext>
            </a:extLst>
          </p:cNvPr>
          <p:cNvSpPr txBox="1"/>
          <p:nvPr/>
        </p:nvSpPr>
        <p:spPr>
          <a:xfrm>
            <a:off x="587828" y="1166843"/>
            <a:ext cx="10891158" cy="3970318"/>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Bu açıdan bakıldığında klasik mantığın, önermeler mantığına göre önemli bir üstünlüğe sahip olduğunu söylememiz gerekir. Çünkü önermeler mantığı bize bir önermenin en fazla olumlu veya olumsuz olması konusunda bilgi vermekte, daha öte bir bilgi aktarmamaktadır. İşte niceleme mantığının bu konuda çok önemli bir eksikliği giderdiğini söylememiz yerinde olacaktır. G. </a:t>
            </a:r>
            <a:r>
              <a:rPr lang="tr-TR" sz="1800" b="0" i="0" dirty="0" err="1">
                <a:solidFill>
                  <a:srgbClr val="000000"/>
                </a:solidFill>
                <a:effectLst/>
                <a:latin typeface="Times New Roman" panose="02020603050405020304" pitchFamily="18" charset="0"/>
              </a:rPr>
              <a:t>Frege</a:t>
            </a:r>
            <a:r>
              <a:rPr lang="tr-TR" sz="1800" b="0" i="0" dirty="0">
                <a:solidFill>
                  <a:srgbClr val="000000"/>
                </a:solidFill>
                <a:effectLst/>
                <a:latin typeface="Times New Roman" panose="02020603050405020304" pitchFamily="18" charset="0"/>
              </a:rPr>
              <a:t> sayesinde Modern Mantık, bir önermenin içyapısını, klasik mantığa göre çok daha uygun bir notasyon aracılığıyla ifade edebilir hâle gelmiştir.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Niceleme mantığında bir önermenin öznesi x, y, z… gibi bir değişken aracılığıyla temsil edilir. Yüklem ise F, G, H gibi harflerle ifade edilir. Bu durumda;</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  </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gibi bir sembol, bir önermenin öznesinin (yani </a:t>
            </a:r>
            <a:r>
              <a:rPr lang="tr-TR" sz="1800" b="0" i="0" dirty="0" err="1">
                <a:solidFill>
                  <a:srgbClr val="000000"/>
                </a:solidFill>
                <a:effectLst/>
                <a:latin typeface="Times New Roman" panose="02020603050405020304" pitchFamily="18" charset="0"/>
              </a:rPr>
              <a:t>x’in</a:t>
            </a:r>
            <a:r>
              <a:rPr lang="tr-TR" sz="1800" b="0" i="0" dirty="0">
                <a:solidFill>
                  <a:srgbClr val="000000"/>
                </a:solidFill>
                <a:effectLst/>
                <a:latin typeface="Times New Roman" panose="02020603050405020304" pitchFamily="18" charset="0"/>
              </a:rPr>
              <a:t>), F özelliğine sahip olduğunu ifade eder.</a:t>
            </a:r>
          </a:p>
          <a:p>
            <a:r>
              <a:rPr lang="tr-TR" sz="1800" b="0" i="0" dirty="0">
                <a:solidFill>
                  <a:srgbClr val="000000"/>
                </a:solidFill>
                <a:effectLst/>
                <a:latin typeface="Cambria Math" panose="02040503050406030204" pitchFamily="18" charset="0"/>
              </a:rPr>
              <a:t>∼</a:t>
            </a:r>
            <a:r>
              <a:rPr lang="tr-TR" sz="1800" b="0" i="0" dirty="0" err="1">
                <a:solidFill>
                  <a:srgbClr val="000000"/>
                </a:solidFill>
                <a:effectLst/>
                <a:latin typeface="Times New Roman" panose="02020603050405020304" pitchFamily="18" charset="0"/>
              </a:rPr>
              <a:t>Fx</a:t>
            </a:r>
            <a:r>
              <a:rPr lang="tr-TR" sz="1800" b="0" i="0" dirty="0">
                <a:solidFill>
                  <a:srgbClr val="000000"/>
                </a:solidFill>
                <a:effectLst/>
                <a:latin typeface="Times New Roman" panose="02020603050405020304" pitchFamily="18" charset="0"/>
              </a:rPr>
              <a:t> gibi bir gösterim ise, x nesnesinin F özelliğine sahip olmadığını belirtir.</a:t>
            </a:r>
            <a:r>
              <a:rPr lang="tr-TR" dirty="0"/>
              <a:t> </a:t>
            </a:r>
            <a:br>
              <a:rPr lang="tr-TR" dirty="0"/>
            </a:br>
            <a:r>
              <a:rPr lang="tr-TR" dirty="0"/>
              <a:t> </a:t>
            </a:r>
            <a:br>
              <a:rPr lang="tr-TR" dirty="0"/>
            </a:br>
            <a:br>
              <a:rPr lang="tr-TR" dirty="0"/>
            </a:br>
            <a:endParaRPr lang="tr-TR" dirty="0"/>
          </a:p>
        </p:txBody>
      </p:sp>
    </p:spTree>
    <p:extLst>
      <p:ext uri="{BB962C8B-B14F-4D97-AF65-F5344CB8AC3E}">
        <p14:creationId xmlns:p14="http://schemas.microsoft.com/office/powerpoint/2010/main" val="295557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DF999E4-40CF-4A3B-9CA3-6EA7117B7270}"/>
              </a:ext>
            </a:extLst>
          </p:cNvPr>
          <p:cNvSpPr txBox="1"/>
          <p:nvPr/>
        </p:nvSpPr>
        <p:spPr>
          <a:xfrm>
            <a:off x="767444" y="783771"/>
            <a:ext cx="10825842" cy="7848302"/>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Niceleme mantığı sayesinde bir önermenin içyapısının daha ayrıntılı bir şekilde temsil edilebilmesinin sebebi, hem öznenin hem de yüklemin nicel bir dil aracılığıyla ifade edilmesi ve önermenin tümel ve tikel olma özelliğinin mantıksal karşılığının ifade edilebilmesidir.</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Bu gösterimde tümellik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 varlıksal niceleyici olarak da bilinen </a:t>
            </a:r>
            <a:r>
              <a:rPr lang="tr-TR" sz="1800" b="0" i="0" dirty="0" err="1">
                <a:solidFill>
                  <a:srgbClr val="000000"/>
                </a:solidFill>
                <a:effectLst/>
                <a:latin typeface="Times New Roman" panose="02020603050405020304" pitchFamily="18" charset="0"/>
              </a:rPr>
              <a:t>tikellik</a:t>
            </a:r>
            <a:r>
              <a:rPr lang="tr-TR" sz="1800" b="0" i="0" dirty="0">
                <a:solidFill>
                  <a:srgbClr val="000000"/>
                </a:solidFill>
                <a:effectLst/>
                <a:latin typeface="Times New Roman" panose="02020603050405020304" pitchFamily="18" charset="0"/>
              </a:rPr>
              <a:t> ise </a:t>
            </a:r>
            <a:r>
              <a:rPr lang="tr-TR" sz="1800" b="0" i="0" dirty="0">
                <a:solidFill>
                  <a:srgbClr val="000000"/>
                </a:solidFill>
                <a:effectLst/>
                <a:latin typeface="Cambria Math" panose="02040503050406030204" pitchFamily="18" charset="0"/>
              </a:rPr>
              <a:t>∃ </a:t>
            </a:r>
            <a:r>
              <a:rPr lang="tr-TR" sz="1800" b="0" i="0" dirty="0">
                <a:solidFill>
                  <a:srgbClr val="000000"/>
                </a:solidFill>
                <a:effectLst/>
                <a:latin typeface="Times New Roman" panose="02020603050405020304" pitchFamily="18" charset="0"/>
              </a:rPr>
              <a:t>sembolüyle ifade edilir. Bu semboller aracılığıyla “bütün insanlar ölümlüdür” gibi bir önerme;</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Öx</a:t>
            </a:r>
            <a:r>
              <a:rPr lang="tr-TR" sz="1800" b="0" i="0" dirty="0">
                <a:solidFill>
                  <a:srgbClr val="000000"/>
                </a:solidFill>
                <a:effectLst/>
                <a:latin typeface="Cambria Math" panose="02040503050406030204" pitchFamily="18" charset="0"/>
              </a:rPr>
              <a:t>)</a:t>
            </a:r>
          </a:p>
          <a:p>
            <a:endParaRPr lang="tr-TR" sz="1800" b="0" i="0" dirty="0">
              <a:solidFill>
                <a:srgbClr val="000000"/>
              </a:solidFill>
              <a:effectLst/>
              <a:latin typeface="Cambria Math" panose="02040503050406030204" pitchFamily="18" charset="0"/>
            </a:endParaRPr>
          </a:p>
          <a:p>
            <a:r>
              <a:rPr lang="tr-TR" sz="1800" b="0" i="0" dirty="0">
                <a:solidFill>
                  <a:srgbClr val="000000"/>
                </a:solidFill>
                <a:effectLst/>
                <a:latin typeface="Times New Roman" panose="02020603050405020304" pitchFamily="18" charset="0"/>
              </a:rPr>
              <a:t>şeklinde sembolleştirilebilir. Buna karşılık, “bazı insanlar çalışkandır” gibi bir önerme;</a:t>
            </a:r>
            <a:r>
              <a:rPr lang="tr-TR" dirty="0"/>
              <a:t> </a:t>
            </a:r>
          </a:p>
          <a:p>
            <a:endParaRPr lang="tr-TR" dirty="0"/>
          </a:p>
          <a:p>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Cx</a:t>
            </a:r>
            <a:r>
              <a:rPr lang="tr-TR" sz="1800" b="0" i="0" dirty="0">
                <a:solidFill>
                  <a:srgbClr val="000000"/>
                </a:solidFill>
                <a:effectLst/>
                <a:latin typeface="Cambria Math" panose="02040503050406030204" pitchFamily="18" charset="0"/>
              </a:rPr>
              <a:t>)</a:t>
            </a:r>
          </a:p>
          <a:p>
            <a:endParaRPr lang="tr-TR" sz="1800" b="0" i="0" dirty="0">
              <a:solidFill>
                <a:srgbClr val="000000"/>
              </a:solidFill>
              <a:effectLst/>
              <a:latin typeface="Cambria Math" panose="02040503050406030204" pitchFamily="18" charset="0"/>
            </a:endParaRPr>
          </a:p>
          <a:p>
            <a:r>
              <a:rPr lang="tr-TR" sz="1800" b="0" i="0" dirty="0">
                <a:solidFill>
                  <a:srgbClr val="000000"/>
                </a:solidFill>
                <a:effectLst/>
                <a:latin typeface="Times New Roman" panose="02020603050405020304" pitchFamily="18" charset="0"/>
              </a:rPr>
              <a:t>şeklinde ifade edilebilir.</a:t>
            </a:r>
          </a:p>
          <a:p>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Dikkat edilirse tümel bir önermede özne ve yüklem arasındaki ilişki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 eklemiyle, tikel önermede bu ilişki ise “</a:t>
            </a:r>
            <a:r>
              <a:rPr lang="tr-TR" sz="1800" b="0" i="0" dirty="0">
                <a:solidFill>
                  <a:srgbClr val="000000"/>
                </a:solidFill>
                <a:effectLst/>
                <a:latin typeface="Cambria Math" panose="02040503050406030204" pitchFamily="18" charset="0"/>
              </a:rPr>
              <a:t>˄</a:t>
            </a:r>
            <a:r>
              <a:rPr lang="tr-TR" sz="1800" b="0" i="0" dirty="0">
                <a:solidFill>
                  <a:srgbClr val="000000"/>
                </a:solidFill>
                <a:effectLst/>
                <a:latin typeface="Times New Roman" panose="02020603050405020304" pitchFamily="18" charset="0"/>
              </a:rPr>
              <a:t>” eklemiyle gösterilmiştir. İşte bu gösterim hem modern mantığın klasik mantığa göre çok önemli bir eksikliğini giderilmesine hem de aynı zamanda bir önermeye ait daha çok enformasyonun ifade edilmesine ve sonuçta da daha sağlıklı bir şekilde işlem yapılmasına olanak vermektedir.</a:t>
            </a:r>
          </a:p>
          <a:p>
            <a:pPr algn="just"/>
            <a:r>
              <a:rPr lang="tr-TR" dirty="0"/>
              <a:t> </a:t>
            </a:r>
            <a:br>
              <a:rPr lang="tr-TR" dirty="0"/>
            </a:br>
            <a:br>
              <a:rPr lang="tr-TR" dirty="0"/>
            </a:br>
            <a:r>
              <a:rPr lang="tr-TR" b="1" dirty="0"/>
              <a:t>                                    </a:t>
            </a:r>
            <a:br>
              <a:rPr lang="tr-TR" dirty="0"/>
            </a:br>
            <a:endParaRPr lang="tr-TR" dirty="0"/>
          </a:p>
          <a:p>
            <a:endParaRPr lang="tr-TR" dirty="0"/>
          </a:p>
          <a:p>
            <a:br>
              <a:rPr lang="tr-TR" dirty="0"/>
            </a:br>
            <a:br>
              <a:rPr lang="tr-TR" dirty="0"/>
            </a:br>
            <a:br>
              <a:rPr lang="tr-TR" dirty="0"/>
            </a:br>
            <a:endParaRPr lang="tr-TR" dirty="0"/>
          </a:p>
        </p:txBody>
      </p:sp>
    </p:spTree>
    <p:extLst>
      <p:ext uri="{BB962C8B-B14F-4D97-AF65-F5344CB8AC3E}">
        <p14:creationId xmlns:p14="http://schemas.microsoft.com/office/powerpoint/2010/main" val="1100933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00D8102-0F28-8E87-9C4B-668CC85598C6}"/>
              </a:ext>
            </a:extLst>
          </p:cNvPr>
          <p:cNvSpPr txBox="1"/>
          <p:nvPr/>
        </p:nvSpPr>
        <p:spPr>
          <a:xfrm>
            <a:off x="548640" y="466344"/>
            <a:ext cx="9985248" cy="4308872"/>
          </a:xfrm>
          <a:prstGeom prst="rect">
            <a:avLst/>
          </a:prstGeom>
          <a:noFill/>
        </p:spPr>
        <p:txBody>
          <a:bodyPr wrap="square">
            <a:spAutoFit/>
          </a:bodyPr>
          <a:lstStyle/>
          <a:p>
            <a:r>
              <a:rPr lang="tr-TR" sz="1800" b="1" i="0" dirty="0">
                <a:solidFill>
                  <a:srgbClr val="000000"/>
                </a:solidFill>
                <a:effectLst/>
                <a:latin typeface="Times New Roman" panose="02020603050405020304" pitchFamily="18" charset="0"/>
              </a:rPr>
              <a:t>10.1. Temel Uygulamalar</a:t>
            </a:r>
          </a:p>
          <a:p>
            <a:endParaRPr lang="tr-TR" sz="1800" b="1"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Niceleme mantığının kullandığı notasyonun klasik mantığa göre daha üstün olması konuşma dilinin de daha iyi koşullarda sembolleştirilmesi demektir. Fakat konuşma dilinin niceleme mantığı aracılığıyla daha iyi koşullarda sembolleştirilmesi yine de konuşma dilinin içerdiği enformasyonun bütünüyle aktarılabilmesi anlamına gelmemektedir.</a:t>
            </a:r>
          </a:p>
          <a:p>
            <a:pPr algn="just"/>
            <a:r>
              <a:rPr lang="tr-TR" sz="1800" b="0" i="0" dirty="0">
                <a:solidFill>
                  <a:srgbClr val="000000"/>
                </a:solidFill>
                <a:effectLst/>
                <a:latin typeface="Times New Roman" panose="02020603050405020304" pitchFamily="18" charset="0"/>
              </a:rPr>
              <a:t>Yani diğer bir ifadeyle niceleme mantığının konuşma dilini sembolleştirme gücünün sınırlı olduğunu unutmamak gerekir. Ayrıca konuşma dilinin terimlerinin çok anlamlı, belirsiz ve kaypak olması, sembolleştirme sorunun daha da güçleşmesi anlamına gelmektedir. Dolayısıyla klasik mantıkla kıyaslandığında, bütün üstünlüklerine rağmen, niceleme mantığı aracılığıyla konuşma dilini ancak sınırlı bir çerçevede sembolleştirebildiğini gözden uzak tutmamak gerekir.</a:t>
            </a:r>
          </a:p>
          <a:p>
            <a:pPr algn="just"/>
            <a:r>
              <a:rPr lang="tr-TR" dirty="0"/>
              <a:t> </a:t>
            </a:r>
            <a:br>
              <a:rPr lang="tr-TR" dirty="0"/>
            </a:br>
            <a:br>
              <a:rPr lang="tr-TR" sz="2000" dirty="0"/>
            </a:br>
            <a:br>
              <a:rPr lang="tr-TR" sz="2000" dirty="0"/>
            </a:br>
            <a:endParaRPr lang="tr-TR" dirty="0"/>
          </a:p>
        </p:txBody>
      </p:sp>
    </p:spTree>
    <p:extLst>
      <p:ext uri="{BB962C8B-B14F-4D97-AF65-F5344CB8AC3E}">
        <p14:creationId xmlns:p14="http://schemas.microsoft.com/office/powerpoint/2010/main" val="270995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86A7E1EA-C0B9-6AD6-46C0-347770A9C0F4}"/>
              </a:ext>
            </a:extLst>
          </p:cNvPr>
          <p:cNvSpPr txBox="1"/>
          <p:nvPr/>
        </p:nvSpPr>
        <p:spPr>
          <a:xfrm>
            <a:off x="621792" y="164592"/>
            <a:ext cx="10241280" cy="5078313"/>
          </a:xfrm>
          <a:prstGeom prst="rect">
            <a:avLst/>
          </a:prstGeom>
          <a:noFill/>
        </p:spPr>
        <p:txBody>
          <a:bodyPr wrap="square">
            <a:spAutoFit/>
          </a:bodyPr>
          <a:lstStyle/>
          <a:p>
            <a:pPr algn="just"/>
            <a:r>
              <a:rPr lang="tr-TR" sz="1800" b="0" i="0" dirty="0">
                <a:solidFill>
                  <a:srgbClr val="000000"/>
                </a:solidFill>
                <a:effectLst/>
                <a:latin typeface="Times New Roman" panose="02020603050405020304" pitchFamily="18" charset="0"/>
              </a:rPr>
              <a:t>Şimdi bu sınırlar çerçevesinde, konuşma dilinin sembolleştirilmesiyle ilgili örnekler üzerinde duralım. Bir önermenin niceleme mantığı aracılığıyla sembolleştirilmesinde tümel bir ifadenin özne ve yüklemi arasındaki ilişkisinin “→” eklemiyle, varlıksal (tikel) bir ifadenin ise “˄” eklemiyle ifade edildiğini unutmamak gerekir.</a:t>
            </a:r>
          </a:p>
          <a:p>
            <a:pPr algn="just"/>
            <a:r>
              <a:rPr lang="tr-TR" sz="1800" b="0" i="0" dirty="0">
                <a:solidFill>
                  <a:srgbClr val="000000"/>
                </a:solidFill>
                <a:effectLst/>
                <a:latin typeface="Times New Roman" panose="02020603050405020304" pitchFamily="18" charset="0"/>
              </a:rPr>
              <a:t>“Bütün insanlar akıllı, fakat bazıları çalışkandır.”</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 bir ifadede dikkat edilirse özne konumundaki “insan” bir kere tümel, bir kere tikel bir özellikte kullanılmıştır. Dolayısıyla yukarıdaki cümle,</a:t>
            </a:r>
            <a:r>
              <a:rPr lang="tr-TR" dirty="0"/>
              <a:t> </a:t>
            </a:r>
          </a:p>
          <a:p>
            <a:endParaRPr lang="tr-TR" dirty="0"/>
          </a:p>
          <a:p>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Ax</a:t>
            </a:r>
            <a:r>
              <a:rPr lang="tr-TR" sz="1800" b="0" i="0" dirty="0">
                <a:solidFill>
                  <a:srgbClr val="000000"/>
                </a:solidFill>
                <a:effectLst/>
                <a:latin typeface="Cambria Math" panose="02040503050406030204" pitchFamily="18" charset="0"/>
              </a:rPr>
              <a:t>) ˄ ∃𝑥(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Çx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şeklinde sembolleştirilebilir. Bu sembolleştirmede İ= İnsan, A= Akıllı ve Ç= Çalışkan terimlerine karşılık gelmektedir. Dikkat edilirse yukarıdaki iki önerme arasındaki ilişki “fakat”</a:t>
            </a:r>
            <a:r>
              <a:rPr lang="tr-TR" dirty="0"/>
              <a:t> </a:t>
            </a:r>
            <a:br>
              <a:rPr lang="tr-TR" dirty="0"/>
            </a:br>
            <a:br>
              <a:rPr lang="tr-TR" dirty="0"/>
            </a:br>
            <a:r>
              <a:rPr lang="tr-TR" sz="1800" b="0" i="0" dirty="0">
                <a:solidFill>
                  <a:srgbClr val="000000"/>
                </a:solidFill>
                <a:effectLst/>
                <a:latin typeface="Times New Roman" panose="02020603050405020304" pitchFamily="18" charset="0"/>
              </a:rPr>
              <a:t>bağlacı kullanılarak kurulmuştur. Bu bağlaç “ve” anlamında kullanıldığı için sembolleştirme işleminde “ve” eklemi kullanılmıştır.</a:t>
            </a:r>
          </a:p>
          <a:p>
            <a:endParaRPr lang="tr-TR" sz="1800" b="0" i="0" dirty="0">
              <a:solidFill>
                <a:srgbClr val="000000"/>
              </a:solidFill>
              <a:effectLst/>
              <a:latin typeface="Times New Roman" panose="02020603050405020304" pitchFamily="18" charset="0"/>
            </a:endParaRPr>
          </a:p>
          <a:p>
            <a:r>
              <a:rPr lang="tr-TR" sz="1800" b="0" i="0">
                <a:solidFill>
                  <a:srgbClr val="000000"/>
                </a:solidFill>
                <a:effectLst/>
                <a:latin typeface="Times New Roman" panose="02020603050405020304" pitchFamily="18" charset="0"/>
              </a:rPr>
              <a:t>“Baz</a:t>
            </a:r>
            <a:r>
              <a:rPr lang="tr-TR" dirty="0">
                <a:solidFill>
                  <a:srgbClr val="000000"/>
                </a:solidFill>
                <a:latin typeface="Times New Roman" panose="02020603050405020304" pitchFamily="18" charset="0"/>
              </a:rPr>
              <a:t>ı</a:t>
            </a:r>
            <a:r>
              <a:rPr lang="tr-TR" sz="1800" b="0" i="0">
                <a:solidFill>
                  <a:srgbClr val="000000"/>
                </a:solidFill>
                <a:effectLst/>
                <a:latin typeface="Times New Roman" panose="02020603050405020304" pitchFamily="18" charset="0"/>
              </a:rPr>
              <a:t> </a:t>
            </a:r>
            <a:r>
              <a:rPr lang="tr-TR" sz="1800" b="0" i="0" dirty="0">
                <a:solidFill>
                  <a:srgbClr val="000000"/>
                </a:solidFill>
                <a:effectLst/>
                <a:latin typeface="Times New Roman" panose="02020603050405020304" pitchFamily="18" charset="0"/>
              </a:rPr>
              <a:t>kız öğrenciler, bütün kupaları kazandılar.”</a:t>
            </a:r>
            <a:r>
              <a:rPr lang="tr-TR" dirty="0"/>
              <a:t> </a:t>
            </a:r>
            <a:br>
              <a:rPr lang="tr-TR" dirty="0"/>
            </a:br>
            <a:br>
              <a:rPr lang="tr-TR" dirty="0"/>
            </a:br>
            <a:endParaRPr lang="tr-TR" dirty="0"/>
          </a:p>
        </p:txBody>
      </p:sp>
    </p:spTree>
    <p:extLst>
      <p:ext uri="{BB962C8B-B14F-4D97-AF65-F5344CB8AC3E}">
        <p14:creationId xmlns:p14="http://schemas.microsoft.com/office/powerpoint/2010/main" val="1878790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99A05A9-2A6B-C29A-2421-F951B29ED58E}"/>
              </a:ext>
            </a:extLst>
          </p:cNvPr>
          <p:cNvSpPr txBox="1"/>
          <p:nvPr/>
        </p:nvSpPr>
        <p:spPr>
          <a:xfrm>
            <a:off x="1051560" y="256032"/>
            <a:ext cx="9829800" cy="8402300"/>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şeklindeki bir ifadeyi sembolleştirirken, iki önerme arasındaki bağıntının virgül işaretiyle sağlandığını, bu işaretin de “ve” eklemi yerine geçtiğini dikkate almak gerekir. Dolayısıyla verilen bu cümle,</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∃𝑥∀𝑦[ </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Ky</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Zxy</a:t>
            </a:r>
            <a:r>
              <a:rPr lang="tr-TR" sz="1800" b="0" i="0" dirty="0">
                <a:solidFill>
                  <a:srgbClr val="000000"/>
                </a:solidFill>
                <a:effectLst/>
                <a:latin typeface="Cambria Math" panose="02040503050406030204" pitchFamily="18" charset="0"/>
              </a:rPr>
              <a:t>)]</a:t>
            </a:r>
          </a:p>
          <a:p>
            <a:endParaRPr lang="tr-TR" sz="1800" b="0" i="0" dirty="0">
              <a:solidFill>
                <a:srgbClr val="000000"/>
              </a:solidFill>
              <a:effectLst/>
              <a:latin typeface="Cambria Math" panose="02040503050406030204" pitchFamily="18" charset="0"/>
            </a:endParaRPr>
          </a:p>
          <a:p>
            <a:r>
              <a:rPr lang="tr-TR" sz="1800" b="0" i="0" dirty="0">
                <a:solidFill>
                  <a:srgbClr val="000000"/>
                </a:solidFill>
                <a:effectLst/>
                <a:latin typeface="Times New Roman" panose="02020603050405020304" pitchFamily="18" charset="0"/>
              </a:rPr>
              <a:t>şeklinde sembolleştirilebilir. Bu gösterimde İ= kız öğrenci, K= kupa ve Z= kazandı yüklemlerini temsil etmektedir. Yukarıdaki cümleyi</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∃𝑥[ </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∀𝑦(</a:t>
            </a:r>
            <a:r>
              <a:rPr lang="tr-TR" sz="1800" b="0" i="0" dirty="0" err="1">
                <a:solidFill>
                  <a:srgbClr val="000000"/>
                </a:solidFill>
                <a:effectLst/>
                <a:latin typeface="Cambria Math" panose="02040503050406030204" pitchFamily="18" charset="0"/>
              </a:rPr>
              <a:t>Ky</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Zxy</a:t>
            </a:r>
            <a:r>
              <a:rPr lang="tr-TR" sz="1800" b="0" i="0" dirty="0">
                <a:solidFill>
                  <a:srgbClr val="000000"/>
                </a:solidFill>
                <a:effectLst/>
                <a:latin typeface="Cambria Math" panose="02040503050406030204" pitchFamily="18" charset="0"/>
              </a:rPr>
              <a:t>)]</a:t>
            </a:r>
            <a:r>
              <a:rPr lang="tr-TR" dirty="0"/>
              <a:t> </a:t>
            </a:r>
          </a:p>
          <a:p>
            <a:endParaRPr lang="tr-TR" dirty="0"/>
          </a:p>
          <a:p>
            <a:pPr algn="just"/>
            <a:r>
              <a:rPr lang="tr-TR" sz="1800" b="0" i="0" dirty="0">
                <a:solidFill>
                  <a:srgbClr val="000000"/>
                </a:solidFill>
                <a:effectLst/>
                <a:latin typeface="Times New Roman" panose="02020603050405020304" pitchFamily="18" charset="0"/>
              </a:rPr>
              <a:t>şeklinde de sembolleştirilebilirdik. Çünkü tümel niceleyicinin etki alanı aslında sadece küçük parantez ile sınırlıdır. Dolayısıyla sadece küçük parantez içini ilgilendirmektedir. Bu yüzden tümel niceleyici sadece küçük parantez içine yazılarak yukarıdaki cümlenin sembolleştirilmesi mümkündür.</a:t>
            </a:r>
          </a:p>
          <a:p>
            <a:pPr algn="just"/>
            <a:endParaRPr lang="tr-TR" sz="1800" b="0" i="0" dirty="0">
              <a:solidFill>
                <a:srgbClr val="000000"/>
              </a:solidFill>
              <a:effectLst/>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“Her çiçekçi bazı çiçek çeşitlerini tanımaz.”</a:t>
            </a:r>
          </a:p>
          <a:p>
            <a:pPr algn="just"/>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şeklindeki ifadede olumsuzluğun çiçekçi ile onun bir özelliği arasında söz konusu olduğu düşünebiliriz. Bu sebeple de bu ifadeyi</a:t>
            </a:r>
            <a:r>
              <a:rPr lang="tr-TR" dirty="0"/>
              <a:t> </a:t>
            </a:r>
          </a:p>
          <a:p>
            <a:endParaRPr lang="tr-TR" dirty="0"/>
          </a:p>
          <a:p>
            <a:r>
              <a:rPr lang="tr-TR" sz="1800" b="0" i="0" dirty="0">
                <a:solidFill>
                  <a:srgbClr val="000000"/>
                </a:solidFill>
                <a:effectLst/>
                <a:latin typeface="Cambria Math" panose="02040503050406030204" pitchFamily="18" charset="0"/>
              </a:rPr>
              <a:t>∀𝑥[Ç𝑥 → ∃𝑦(𝐾𝑦 ˄ ∼ 𝑇𝑥𝑦)]</a:t>
            </a:r>
          </a:p>
          <a:p>
            <a:r>
              <a:rPr lang="tr-TR" sz="1800" b="0" i="0" dirty="0">
                <a:solidFill>
                  <a:srgbClr val="000000"/>
                </a:solidFill>
                <a:effectLst/>
                <a:latin typeface="Times New Roman" panose="02020603050405020304" pitchFamily="18" charset="0"/>
              </a:rPr>
              <a:t>şeklinde düşünebiliriz. Bu ifadede </a:t>
            </a:r>
            <a:r>
              <a:rPr lang="tr-TR" sz="1800" b="0" i="0" dirty="0">
                <a:solidFill>
                  <a:srgbClr val="000000"/>
                </a:solidFill>
                <a:effectLst/>
                <a:latin typeface="Cambria Math" panose="02040503050406030204" pitchFamily="18" charset="0"/>
              </a:rPr>
              <a:t>(∼ 𝑇𝑥𝑦) </a:t>
            </a:r>
            <a:r>
              <a:rPr lang="tr-TR" sz="1800" b="0" i="0" dirty="0">
                <a:solidFill>
                  <a:srgbClr val="000000"/>
                </a:solidFill>
                <a:effectLst/>
                <a:latin typeface="Times New Roman" panose="02020603050405020304" pitchFamily="18" charset="0"/>
              </a:rPr>
              <a:t>gösteriminin x nesnesi ile y nesnesi arasında bir “tanımama” ilişkisini sembolleştirdiğine ayrıca dikkat etmek yerinde olacaktır.</a:t>
            </a:r>
            <a:r>
              <a:rPr lang="tr-TR" dirty="0"/>
              <a:t> </a:t>
            </a:r>
            <a:br>
              <a:rPr lang="tr-TR" dirty="0"/>
            </a:br>
            <a:br>
              <a:rPr lang="tr-TR" dirty="0"/>
            </a:br>
            <a:br>
              <a:rPr lang="tr-TR" dirty="0"/>
            </a:br>
            <a:br>
              <a:rPr lang="tr-TR" dirty="0"/>
            </a:br>
            <a:br>
              <a:rPr lang="tr-TR" dirty="0"/>
            </a:br>
            <a:br>
              <a:rPr lang="tr-TR" dirty="0"/>
            </a:br>
            <a:br>
              <a:rPr lang="tr-TR" dirty="0"/>
            </a:br>
            <a:endParaRPr lang="tr-TR" dirty="0"/>
          </a:p>
        </p:txBody>
      </p:sp>
    </p:spTree>
    <p:extLst>
      <p:ext uri="{BB962C8B-B14F-4D97-AF65-F5344CB8AC3E}">
        <p14:creationId xmlns:p14="http://schemas.microsoft.com/office/powerpoint/2010/main" val="29239726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1E111D-1E00-7397-9071-EC60B4FA15FA}"/>
              </a:ext>
            </a:extLst>
          </p:cNvPr>
          <p:cNvSpPr txBox="1"/>
          <p:nvPr/>
        </p:nvSpPr>
        <p:spPr>
          <a:xfrm>
            <a:off x="1179576" y="374905"/>
            <a:ext cx="9756648" cy="7355860"/>
          </a:xfrm>
          <a:prstGeom prst="rect">
            <a:avLst/>
          </a:prstGeom>
          <a:noFill/>
        </p:spPr>
        <p:txBody>
          <a:bodyPr wrap="square">
            <a:spAutoFit/>
          </a:bodyPr>
          <a:lstStyle/>
          <a:p>
            <a:r>
              <a:rPr lang="tr-TR" sz="1800" b="0" i="0" dirty="0">
                <a:solidFill>
                  <a:srgbClr val="000000"/>
                </a:solidFill>
                <a:effectLst/>
                <a:latin typeface="Times New Roman" panose="02020603050405020304" pitchFamily="18" charset="0"/>
              </a:rPr>
              <a:t>“Bazı kız öğrenciler, bütün erkek öğrencileri yendi ve pastaların hepsini yedi.’’ Cümlesini ise</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Cambria Math" panose="02040503050406030204" pitchFamily="18" charset="0"/>
              </a:rPr>
              <a:t>∃𝑥[[ </a:t>
            </a:r>
            <a:r>
              <a:rPr lang="tr-TR" sz="1800" b="0" i="0" dirty="0" err="1">
                <a:solidFill>
                  <a:srgbClr val="000000"/>
                </a:solidFill>
                <a:effectLst/>
                <a:latin typeface="Cambria Math" panose="02040503050406030204" pitchFamily="18" charset="0"/>
              </a:rPr>
              <a:t>Kx</a:t>
            </a:r>
            <a:r>
              <a:rPr lang="tr-TR" sz="1800" b="0" i="0" dirty="0">
                <a:solidFill>
                  <a:srgbClr val="000000"/>
                </a:solidFill>
                <a:effectLst/>
                <a:latin typeface="Cambria Math" panose="02040503050406030204" pitchFamily="18" charset="0"/>
              </a:rPr>
              <a:t>. </a:t>
            </a:r>
            <a:r>
              <a:rPr lang="tr-TR" sz="1800" b="0" i="0" dirty="0" err="1">
                <a:solidFill>
                  <a:srgbClr val="000000"/>
                </a:solidFill>
                <a:effectLst/>
                <a:latin typeface="Cambria Math" panose="02040503050406030204" pitchFamily="18" charset="0"/>
              </a:rPr>
              <a:t>Öx</a:t>
            </a:r>
            <a:r>
              <a:rPr lang="tr-TR" sz="1800" b="0" i="0" dirty="0">
                <a:solidFill>
                  <a:srgbClr val="000000"/>
                </a:solidFill>
                <a:effectLst/>
                <a:latin typeface="Cambria Math" panose="02040503050406030204" pitchFamily="18" charset="0"/>
              </a:rPr>
              <a:t> ˄ ∀𝑦(Ey . </a:t>
            </a:r>
            <a:r>
              <a:rPr lang="tr-TR" sz="1800" b="0" i="0" dirty="0" err="1">
                <a:solidFill>
                  <a:srgbClr val="000000"/>
                </a:solidFill>
                <a:effectLst/>
                <a:latin typeface="Cambria Math" panose="02040503050406030204" pitchFamily="18" charset="0"/>
              </a:rPr>
              <a:t>Öy</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Yxy</a:t>
            </a:r>
            <a:r>
              <a:rPr lang="tr-TR" sz="1800" b="0" i="0" dirty="0">
                <a:solidFill>
                  <a:srgbClr val="000000"/>
                </a:solidFill>
                <a:effectLst/>
                <a:latin typeface="Cambria Math" panose="02040503050406030204" pitchFamily="18" charset="0"/>
              </a:rPr>
              <a:t>)] ˄ ∀z(</a:t>
            </a:r>
            <a:r>
              <a:rPr lang="tr-TR" sz="1800" b="0" i="0" dirty="0" err="1">
                <a:solidFill>
                  <a:srgbClr val="000000"/>
                </a:solidFill>
                <a:effectLst/>
                <a:latin typeface="Cambria Math" panose="02040503050406030204" pitchFamily="18" charset="0"/>
              </a:rPr>
              <a:t>Pz</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İxz</a:t>
            </a:r>
            <a:r>
              <a:rPr lang="tr-TR" sz="1800" b="0" i="0" dirty="0">
                <a:solidFill>
                  <a:srgbClr val="000000"/>
                </a:solidFill>
                <a:effectLst/>
                <a:latin typeface="Cambria Math" panose="02040503050406030204" pitchFamily="18" charset="0"/>
              </a:rPr>
              <a:t>)]</a:t>
            </a:r>
          </a:p>
          <a:p>
            <a:endParaRPr lang="tr-TR" sz="1800" b="0" i="0" dirty="0">
              <a:solidFill>
                <a:srgbClr val="000000"/>
              </a:solidFill>
              <a:effectLst/>
              <a:latin typeface="Cambria Math" panose="02040503050406030204" pitchFamily="18" charset="0"/>
            </a:endParaRPr>
          </a:p>
          <a:p>
            <a:pPr algn="just"/>
            <a:r>
              <a:rPr lang="tr-TR" sz="1800" b="0" i="0" dirty="0">
                <a:solidFill>
                  <a:srgbClr val="000000"/>
                </a:solidFill>
                <a:effectLst/>
                <a:latin typeface="Times New Roman" panose="02020603050405020304" pitchFamily="18" charset="0"/>
              </a:rPr>
              <a:t>şeklinde sembolleştirebiliriz. Dikkat edilirse bu gösterimde “</a:t>
            </a:r>
            <a:r>
              <a:rPr lang="tr-TR" sz="1800" b="0" i="0" dirty="0" err="1">
                <a:solidFill>
                  <a:srgbClr val="000000"/>
                </a:solidFill>
                <a:effectLst/>
                <a:latin typeface="Times New Roman" panose="02020603050405020304" pitchFamily="18" charset="0"/>
              </a:rPr>
              <a:t>Kx</a:t>
            </a:r>
            <a:r>
              <a:rPr lang="tr-TR" sz="1800" b="0" i="0" dirty="0">
                <a:solidFill>
                  <a:srgbClr val="000000"/>
                </a:solidFill>
                <a:effectLst/>
                <a:latin typeface="Times New Roman" panose="02020603050405020304" pitchFamily="18" charset="0"/>
              </a:rPr>
              <a:t> . </a:t>
            </a:r>
            <a:r>
              <a:rPr lang="tr-TR" sz="1800" b="0" i="0" dirty="0" err="1">
                <a:solidFill>
                  <a:srgbClr val="000000"/>
                </a:solidFill>
                <a:effectLst/>
                <a:latin typeface="Times New Roman" panose="02020603050405020304" pitchFamily="18" charset="0"/>
              </a:rPr>
              <a:t>Öx</a:t>
            </a:r>
            <a:r>
              <a:rPr lang="tr-TR" sz="1800" b="0" i="0" dirty="0">
                <a:solidFill>
                  <a:srgbClr val="000000"/>
                </a:solidFill>
                <a:effectLst/>
                <a:latin typeface="Times New Roman" panose="02020603050405020304" pitchFamily="18" charset="0"/>
              </a:rPr>
              <a:t>” şeklinde bir ifade vardır. Bu gösterim, “x bir kızdır ve x bir öğrencidir” önermesine karşılık gelmektedir. “Ey . </a:t>
            </a:r>
            <a:r>
              <a:rPr lang="tr-TR" sz="1800" b="0" i="0" dirty="0" err="1">
                <a:solidFill>
                  <a:srgbClr val="000000"/>
                </a:solidFill>
                <a:effectLst/>
                <a:latin typeface="Times New Roman" panose="02020603050405020304" pitchFamily="18" charset="0"/>
              </a:rPr>
              <a:t>Öy</a:t>
            </a:r>
            <a:r>
              <a:rPr lang="tr-TR" sz="1800" b="0" i="0" dirty="0">
                <a:solidFill>
                  <a:srgbClr val="000000"/>
                </a:solidFill>
                <a:effectLst/>
                <a:latin typeface="Times New Roman" panose="02020603050405020304" pitchFamily="18" charset="0"/>
              </a:rPr>
              <a:t>” gösteriminin açılımı ise “y bir erkektir ve y bir öğrencidir” şeklindedir. Bu gösterimin tercih edilmesinin sebebi, kız ve erkek öğrenci ayrımını yapabilmektir.</a:t>
            </a:r>
          </a:p>
          <a:p>
            <a:pPr algn="just"/>
            <a:r>
              <a:rPr lang="tr-TR" sz="1800" b="0" i="0" dirty="0">
                <a:solidFill>
                  <a:srgbClr val="000000"/>
                </a:solidFill>
                <a:effectLst/>
                <a:latin typeface="Times New Roman" panose="02020603050405020304" pitchFamily="18" charset="0"/>
              </a:rPr>
              <a:t>Elbette bu gösterimde “kız öğrenci” yerine kısaca “</a:t>
            </a:r>
            <a:r>
              <a:rPr lang="tr-TR" sz="1800" b="0" i="0" dirty="0" err="1">
                <a:solidFill>
                  <a:srgbClr val="000000"/>
                </a:solidFill>
                <a:effectLst/>
                <a:latin typeface="Times New Roman" panose="02020603050405020304" pitchFamily="18" charset="0"/>
              </a:rPr>
              <a:t>Kx</a:t>
            </a:r>
            <a:r>
              <a:rPr lang="tr-TR" sz="1800" b="0" i="0" dirty="0">
                <a:solidFill>
                  <a:srgbClr val="000000"/>
                </a:solidFill>
                <a:effectLst/>
                <a:latin typeface="Times New Roman" panose="02020603050405020304" pitchFamily="18" charset="0"/>
              </a:rPr>
              <a:t>” ve erkek öğrenci yerine “Ey” şeklinde bir gösterim de tercih edilebilirdi. Fakat ilk gösterim bize daha çok enformasyon vermektedir. Bu sebeple, eğer gerekli ise, böyle bir gösterim tercih edilebilir.</a:t>
            </a:r>
          </a:p>
          <a:p>
            <a:pPr algn="just"/>
            <a:endParaRPr lang="tr-TR" dirty="0">
              <a:solidFill>
                <a:srgbClr val="000000"/>
              </a:solidFill>
              <a:latin typeface="Times New Roman" panose="02020603050405020304" pitchFamily="18" charset="0"/>
            </a:endParaRPr>
          </a:p>
          <a:p>
            <a:pPr algn="just"/>
            <a:r>
              <a:rPr lang="tr-TR" sz="1800" b="0" i="0" dirty="0">
                <a:solidFill>
                  <a:srgbClr val="000000"/>
                </a:solidFill>
                <a:effectLst/>
                <a:latin typeface="Times New Roman" panose="02020603050405020304" pitchFamily="18" charset="0"/>
              </a:rPr>
              <a:t>Bu arada yukarıdaki sembolleştirme işleminin ana eklemin “ve” olduğunu, bu eklemin ise “bazı kız öğrenciler bütün erkek öğrencileri yendir” ile “pastanın hepsini yedi” cümlesini birleştirdiğini dikkate almak gerekir.</a:t>
            </a:r>
          </a:p>
          <a:p>
            <a:pPr algn="just"/>
            <a:endParaRPr lang="tr-TR" dirty="0">
              <a:solidFill>
                <a:srgbClr val="000000"/>
              </a:solidFill>
              <a:latin typeface="Times New Roman" panose="02020603050405020304" pitchFamily="18" charset="0"/>
            </a:endParaRPr>
          </a:p>
          <a:p>
            <a:pPr algn="just"/>
            <a:r>
              <a:rPr lang="tr-TR" dirty="0"/>
              <a:t> </a:t>
            </a:r>
            <a:br>
              <a:rPr lang="tr-TR" dirty="0"/>
            </a:br>
            <a:r>
              <a:rPr lang="tr-TR" dirty="0"/>
              <a:t> </a:t>
            </a:r>
            <a:br>
              <a:rPr lang="tr-TR" dirty="0"/>
            </a:br>
            <a:br>
              <a:rPr lang="tr-TR" dirty="0"/>
            </a:br>
            <a:br>
              <a:rPr lang="tr-TR" dirty="0"/>
            </a:br>
            <a:r>
              <a:rPr lang="tr-TR" sz="2000" dirty="0"/>
              <a:t> </a:t>
            </a:r>
            <a:br>
              <a:rPr lang="tr-TR" sz="2000" dirty="0"/>
            </a:br>
            <a:br>
              <a:rPr lang="tr-TR" sz="2000" dirty="0"/>
            </a:br>
            <a:r>
              <a:rPr lang="tr-TR" dirty="0"/>
              <a:t> </a:t>
            </a:r>
            <a:br>
              <a:rPr lang="tr-TR" dirty="0"/>
            </a:br>
            <a:r>
              <a:rPr lang="tr-TR" dirty="0"/>
              <a:t> </a:t>
            </a:r>
            <a:br>
              <a:rPr lang="tr-TR" dirty="0"/>
            </a:br>
            <a:br>
              <a:rPr lang="tr-TR" dirty="0"/>
            </a:br>
            <a:endParaRPr lang="tr-TR" dirty="0"/>
          </a:p>
        </p:txBody>
      </p:sp>
    </p:spTree>
    <p:extLst>
      <p:ext uri="{BB962C8B-B14F-4D97-AF65-F5344CB8AC3E}">
        <p14:creationId xmlns:p14="http://schemas.microsoft.com/office/powerpoint/2010/main" val="31463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525C9D3-2E4D-BC17-6E57-9440F16A0BDE}"/>
              </a:ext>
            </a:extLst>
          </p:cNvPr>
          <p:cNvSpPr txBox="1"/>
          <p:nvPr/>
        </p:nvSpPr>
        <p:spPr>
          <a:xfrm>
            <a:off x="1426464" y="420624"/>
            <a:ext cx="9418320" cy="7017306"/>
          </a:xfrm>
          <a:prstGeom prst="rect">
            <a:avLst/>
          </a:prstGeom>
          <a:noFill/>
        </p:spPr>
        <p:txBody>
          <a:bodyPr wrap="square">
            <a:spAutoFit/>
          </a:bodyPr>
          <a:lstStyle/>
          <a:p>
            <a:pPr algn="just"/>
            <a:endParaRPr lang="tr-TR" sz="1800" b="0" i="0" dirty="0">
              <a:solidFill>
                <a:srgbClr val="000000"/>
              </a:solidFill>
              <a:effectLst/>
              <a:latin typeface="Times New Roman" panose="02020603050405020304" pitchFamily="18" charset="0"/>
            </a:endParaRPr>
          </a:p>
          <a:p>
            <a:r>
              <a:rPr lang="tr-TR" sz="1800" b="1" i="0" dirty="0">
                <a:solidFill>
                  <a:srgbClr val="000000"/>
                </a:solidFill>
                <a:effectLst/>
                <a:latin typeface="Times New Roman" panose="02020603050405020304" pitchFamily="18" charset="0"/>
              </a:rPr>
              <a:t>Bölüm Soruları</a:t>
            </a:r>
          </a:p>
          <a:p>
            <a:endParaRPr lang="tr-TR" sz="1800" b="1" i="0" dirty="0">
              <a:solidFill>
                <a:srgbClr val="000000"/>
              </a:solidFill>
              <a:effectLst/>
              <a:latin typeface="Times New Roman" panose="02020603050405020304" pitchFamily="18" charset="0"/>
            </a:endParaRPr>
          </a:p>
          <a:p>
            <a:pPr marL="342900" indent="-342900">
              <a:buAutoNum type="arabicPeriod"/>
            </a:pPr>
            <a:r>
              <a:rPr lang="tr-TR" sz="1800" b="0" i="0" dirty="0">
                <a:solidFill>
                  <a:srgbClr val="000000"/>
                </a:solidFill>
                <a:effectLst/>
                <a:latin typeface="Times New Roman" panose="02020603050405020304" pitchFamily="18" charset="0"/>
              </a:rPr>
              <a:t>“Bütün balıklar uçar.” gibi bir önerme niceleme mantığında nasıl gösterilebilir?</a:t>
            </a:r>
          </a:p>
          <a:p>
            <a:pPr marL="342900" indent="-342900">
              <a:buAutoNum type="arabicPeriod"/>
            </a:pPr>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Cambria Math" panose="02040503050406030204" pitchFamily="18" charset="0"/>
              </a:rPr>
              <a:t>∃𝑥(𝐵x ˄ </a:t>
            </a:r>
            <a:r>
              <a:rPr lang="tr-TR" sz="1800" b="0" i="0" dirty="0" err="1">
                <a:solidFill>
                  <a:srgbClr val="000000"/>
                </a:solidFill>
                <a:effectLst/>
                <a:latin typeface="Cambria Math" panose="02040503050406030204" pitchFamily="18" charset="0"/>
              </a:rPr>
              <a:t>Ux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∃𝑥(𝐵x ⟷ </a:t>
            </a:r>
            <a:r>
              <a:rPr lang="tr-TR" sz="1800" b="0" i="0" dirty="0" err="1">
                <a:solidFill>
                  <a:srgbClr val="000000"/>
                </a:solidFill>
                <a:effectLst/>
                <a:latin typeface="Cambria Math" panose="02040503050406030204" pitchFamily="18" charset="0"/>
              </a:rPr>
              <a:t>Cx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Bx</a:t>
            </a:r>
            <a:r>
              <a:rPr lang="tr-TR" sz="1800" b="0" i="0" dirty="0">
                <a:solidFill>
                  <a:srgbClr val="000000"/>
                </a:solidFill>
                <a:effectLst/>
                <a:latin typeface="Cambria Math" panose="02040503050406030204" pitchFamily="18" charset="0"/>
              </a:rPr>
              <a:t> → Uy)</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∃𝑥(𝐵x ⟷ </a:t>
            </a:r>
            <a:r>
              <a:rPr lang="tr-TR" sz="1800" b="0" i="0" dirty="0" err="1">
                <a:solidFill>
                  <a:srgbClr val="000000"/>
                </a:solidFill>
                <a:effectLst/>
                <a:latin typeface="Cambria Math" panose="02040503050406030204" pitchFamily="18" charset="0"/>
              </a:rPr>
              <a:t>Cx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Bx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Ux</a:t>
            </a:r>
            <a:r>
              <a:rPr lang="tr-TR" sz="1800" b="0" i="0" dirty="0">
                <a:solidFill>
                  <a:srgbClr val="000000"/>
                </a:solidFill>
                <a:effectLst/>
                <a:latin typeface="Cambria Math" panose="02040503050406030204" pitchFamily="18" charset="0"/>
              </a:rPr>
              <a:t>)</a:t>
            </a:r>
            <a:r>
              <a:rPr lang="tr-TR" dirty="0"/>
              <a:t> </a:t>
            </a:r>
          </a:p>
          <a:p>
            <a:endParaRPr lang="tr-TR" dirty="0"/>
          </a:p>
          <a:p>
            <a:r>
              <a:rPr lang="tr-TR" sz="1800" b="0" i="0" dirty="0">
                <a:solidFill>
                  <a:srgbClr val="000000"/>
                </a:solidFill>
                <a:effectLst/>
                <a:latin typeface="Times New Roman" panose="02020603050405020304" pitchFamily="18" charset="0"/>
              </a:rPr>
              <a:t>2. “Bazı inekler üç ayaklıdır.” gibi bir önerme niceleme mantığında nasıl gösterilir?</a:t>
            </a:r>
          </a:p>
          <a:p>
            <a:endParaRPr lang="tr-TR" sz="1800" b="0" i="0" dirty="0">
              <a:solidFill>
                <a:srgbClr val="000000"/>
              </a:solidFill>
              <a:effectLst/>
              <a:latin typeface="Times New Roman" panose="02020603050405020304" pitchFamily="18" charset="0"/>
            </a:endParaRPr>
          </a:p>
          <a:p>
            <a:r>
              <a:rPr lang="tr-TR" sz="1800" b="0" i="0" dirty="0">
                <a:solidFill>
                  <a:srgbClr val="000000"/>
                </a:solidFill>
                <a:effectLst/>
                <a:latin typeface="Times New Roman" panose="02020603050405020304" pitchFamily="18" charset="0"/>
              </a:rPr>
              <a:t>a)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Üx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b)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Üx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c)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Üy</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d)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Üx</a:t>
            </a:r>
            <a:r>
              <a:rPr lang="tr-TR" sz="1800" b="0" i="0" dirty="0">
                <a:solidFill>
                  <a:srgbClr val="000000"/>
                </a:solidFill>
                <a:effectLst/>
                <a:latin typeface="Cambria Math" panose="02040503050406030204" pitchFamily="18" charset="0"/>
              </a:rPr>
              <a:t>)</a:t>
            </a:r>
          </a:p>
          <a:p>
            <a:r>
              <a:rPr lang="tr-TR" sz="1800" b="0" i="0" dirty="0">
                <a:solidFill>
                  <a:srgbClr val="000000"/>
                </a:solidFill>
                <a:effectLst/>
                <a:latin typeface="Times New Roman" panose="02020603050405020304" pitchFamily="18" charset="0"/>
              </a:rPr>
              <a:t>e) </a:t>
            </a:r>
            <a:r>
              <a:rPr lang="tr-TR" sz="1800" b="0" i="0" dirty="0">
                <a:solidFill>
                  <a:srgbClr val="000000"/>
                </a:solidFill>
                <a:effectLst/>
                <a:latin typeface="Cambria Math" panose="02040503050406030204" pitchFamily="18" charset="0"/>
              </a:rPr>
              <a:t>∀𝑥(</a:t>
            </a:r>
            <a:r>
              <a:rPr lang="tr-TR" sz="1800" b="0" i="0" dirty="0" err="1">
                <a:solidFill>
                  <a:srgbClr val="000000"/>
                </a:solidFill>
                <a:effectLst/>
                <a:latin typeface="Cambria Math" panose="02040503050406030204" pitchFamily="18" charset="0"/>
              </a:rPr>
              <a:t>İx</a:t>
            </a:r>
            <a:r>
              <a:rPr lang="tr-TR" sz="1800" b="0" i="0" dirty="0">
                <a:solidFill>
                  <a:srgbClr val="000000"/>
                </a:solidFill>
                <a:effectLst/>
                <a:latin typeface="Cambria Math" panose="02040503050406030204" pitchFamily="18" charset="0"/>
              </a:rPr>
              <a:t> ˄ </a:t>
            </a:r>
            <a:r>
              <a:rPr lang="tr-TR" sz="1800" b="0" i="0" dirty="0" err="1">
                <a:solidFill>
                  <a:srgbClr val="000000"/>
                </a:solidFill>
                <a:effectLst/>
                <a:latin typeface="Cambria Math" panose="02040503050406030204" pitchFamily="18" charset="0"/>
              </a:rPr>
              <a:t>Üx</a:t>
            </a:r>
            <a:r>
              <a:rPr lang="tr-TR" sz="1800" b="0" i="0" dirty="0">
                <a:solidFill>
                  <a:srgbClr val="000000"/>
                </a:solidFill>
                <a:effectLst/>
                <a:latin typeface="Cambria Math" panose="02040503050406030204" pitchFamily="18" charset="0"/>
              </a:rPr>
              <a:t>)</a:t>
            </a:r>
            <a:r>
              <a:rPr lang="tr-TR" dirty="0"/>
              <a:t> </a:t>
            </a:r>
            <a:br>
              <a:rPr lang="tr-TR" dirty="0"/>
            </a:br>
            <a:br>
              <a:rPr lang="tr-TR" dirty="0"/>
            </a:br>
            <a:br>
              <a:rPr lang="tr-TR" dirty="0"/>
            </a:br>
            <a:br>
              <a:rPr lang="tr-TR" dirty="0"/>
            </a:br>
            <a:br>
              <a:rPr lang="tr-TR" dirty="0"/>
            </a:br>
            <a:br>
              <a:rPr lang="tr-TR" dirty="0"/>
            </a:br>
            <a:r>
              <a:rPr lang="tr-TR" dirty="0"/>
              <a:t> </a:t>
            </a:r>
            <a:br>
              <a:rPr lang="tr-TR" dirty="0"/>
            </a:br>
            <a:endParaRPr lang="tr-TR" dirty="0"/>
          </a:p>
        </p:txBody>
      </p:sp>
    </p:spTree>
    <p:extLst>
      <p:ext uri="{BB962C8B-B14F-4D97-AF65-F5344CB8AC3E}">
        <p14:creationId xmlns:p14="http://schemas.microsoft.com/office/powerpoint/2010/main" val="1703066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1170</TotalTime>
  <Words>1999</Words>
  <Application>Microsoft Office PowerPoint</Application>
  <PresentationFormat>Geniş ekran</PresentationFormat>
  <Paragraphs>153</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Aptos</vt:lpstr>
      <vt:lpstr>Aptos Display</vt:lpstr>
      <vt:lpstr>Arial</vt:lpstr>
      <vt:lpstr>Cambria Math</vt:lpstr>
      <vt:lpstr>Times New Roman</vt:lpstr>
      <vt:lpstr>Office Teması</vt:lpstr>
      <vt:lpstr>Modern Mantık</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müjdat güngör</dc:creator>
  <cp:lastModifiedBy>müjdat güngör</cp:lastModifiedBy>
  <cp:revision>4</cp:revision>
  <dcterms:created xsi:type="dcterms:W3CDTF">2025-03-11T06:22:47Z</dcterms:created>
  <dcterms:modified xsi:type="dcterms:W3CDTF">2025-05-20T21:32:55Z</dcterms:modified>
</cp:coreProperties>
</file>